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Lst>
  <p:sldIdLst>
    <p:sldId id="260" r:id="rId5"/>
    <p:sldId id="261" r:id="rId6"/>
    <p:sldId id="256" r:id="rId7"/>
    <p:sldId id="269" r:id="rId8"/>
    <p:sldId id="257" r:id="rId9"/>
    <p:sldId id="258" r:id="rId10"/>
    <p:sldId id="259" r:id="rId11"/>
    <p:sldId id="262" r:id="rId12"/>
    <p:sldId id="263" r:id="rId13"/>
    <p:sldId id="264" r:id="rId14"/>
    <p:sldId id="265" r:id="rId15"/>
    <p:sldId id="266" r:id="rId16"/>
    <p:sldId id="267" r:id="rId17"/>
    <p:sldId id="268"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kern="1200">
        <a:solidFill>
          <a:schemeClr val="tx1"/>
        </a:solidFill>
        <a:latin typeface="Tahoma" pitchFamily="34" charset="0"/>
        <a:ea typeface="+mn-ea"/>
        <a:cs typeface="Arial" pitchFamily="34" charset="0"/>
      </a:defRPr>
    </a:lvl5pPr>
    <a:lvl6pPr marL="2286000" algn="r" defTabSz="914400" rtl="1" eaLnBrk="1" latinLnBrk="0" hangingPunct="1">
      <a:defRPr kern="1200">
        <a:solidFill>
          <a:schemeClr val="tx1"/>
        </a:solidFill>
        <a:latin typeface="Tahoma" pitchFamily="34" charset="0"/>
        <a:ea typeface="+mn-ea"/>
        <a:cs typeface="Arial" pitchFamily="34" charset="0"/>
      </a:defRPr>
    </a:lvl6pPr>
    <a:lvl7pPr marL="2743200" algn="r" defTabSz="914400" rtl="1" eaLnBrk="1" latinLnBrk="0" hangingPunct="1">
      <a:defRPr kern="1200">
        <a:solidFill>
          <a:schemeClr val="tx1"/>
        </a:solidFill>
        <a:latin typeface="Tahoma" pitchFamily="34" charset="0"/>
        <a:ea typeface="+mn-ea"/>
        <a:cs typeface="Arial" pitchFamily="34" charset="0"/>
      </a:defRPr>
    </a:lvl7pPr>
    <a:lvl8pPr marL="3200400" algn="r" defTabSz="914400" rtl="1" eaLnBrk="1" latinLnBrk="0" hangingPunct="1">
      <a:defRPr kern="1200">
        <a:solidFill>
          <a:schemeClr val="tx1"/>
        </a:solidFill>
        <a:latin typeface="Tahoma" pitchFamily="34" charset="0"/>
        <a:ea typeface="+mn-ea"/>
        <a:cs typeface="Arial" pitchFamily="34" charset="0"/>
      </a:defRPr>
    </a:lvl8pPr>
    <a:lvl9pPr marL="3657600" algn="r" defTabSz="914400" rtl="1"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133" autoAdjust="0"/>
    <p:restoredTop sz="95486" autoAdjust="0"/>
  </p:normalViewPr>
  <p:slideViewPr>
    <p:cSldViewPr>
      <p:cViewPr>
        <p:scale>
          <a:sx n="75" d="100"/>
          <a:sy n="75" d="100"/>
        </p:scale>
        <p:origin x="234" y="7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7168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7168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p:txBody>
          <a:bodyPr/>
          <a:lstStyle>
            <a:lvl1pPr>
              <a:defRPr smtClean="0"/>
            </a:lvl1pPr>
          </a:lstStyle>
          <a:p>
            <a:pPr>
              <a:defRPr/>
            </a:pPr>
            <a:endParaRPr lang="en-US"/>
          </a:p>
        </p:txBody>
      </p:sp>
      <p:sp>
        <p:nvSpPr>
          <p:cNvPr id="5" name="Rectangle 5"/>
          <p:cNvSpPr>
            <a:spLocks noGrp="1" noChangeArrowheads="1"/>
          </p:cNvSpPr>
          <p:nvPr>
            <p:ph type="ftr" sz="quarter" idx="11"/>
          </p:nvPr>
        </p:nvSpPr>
        <p:spPr/>
        <p:txBody>
          <a:bodyPr/>
          <a:lstStyle>
            <a:lvl1pPr>
              <a:defRPr smtClean="0"/>
            </a:lvl1pPr>
          </a:lstStyle>
          <a:p>
            <a:pPr>
              <a:defRPr/>
            </a:pP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FC82336C-0A13-411F-BCAA-DD394BC85A8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A6F3DA-B219-4706-86E6-9F8CB1DCBC6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EF0229-1414-4119-9765-1EE802555F1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599F18-57DE-4797-8F0C-1ADCFAF491C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1592D9-97AF-45F2-BDF8-D95B99059C5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6D4BE0-B20D-47B4-ACED-A16D504834A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B6FC437-A346-4661-A4C0-81E7FAB96D0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C011830-A92E-44C2-9A0F-30A90C29337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26A7433-4461-4C56-B600-1185D932335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5284F2D-E5FA-42A4-9C3A-230B1502406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158E2B-9EDC-4616-816C-6690E0EA337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065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cs typeface="Arial" charset="0"/>
              </a:defRPr>
            </a:lvl1pPr>
          </a:lstStyle>
          <a:p>
            <a:pPr>
              <a:defRPr/>
            </a:pPr>
            <a:endParaRPr lang="en-US"/>
          </a:p>
        </p:txBody>
      </p:sp>
      <p:sp>
        <p:nvSpPr>
          <p:cNvPr id="706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cs typeface="Arial" charset="0"/>
              </a:defRPr>
            </a:lvl1pPr>
          </a:lstStyle>
          <a:p>
            <a:pPr>
              <a:defRPr/>
            </a:pPr>
            <a:endParaRPr lang="en-US"/>
          </a:p>
        </p:txBody>
      </p:sp>
      <p:sp>
        <p:nvSpPr>
          <p:cNvPr id="706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cs typeface="Arial" charset="0"/>
              </a:defRPr>
            </a:lvl1pPr>
          </a:lstStyle>
          <a:p>
            <a:pPr>
              <a:defRPr/>
            </a:pPr>
            <a:fld id="{2520E1C4-2A05-47EC-BEF2-1BE5E9AA793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p:cTn id="7" dur="500" fill="hold"/>
                                        <p:tgtEl>
                                          <p:spTgt spid="70658"/>
                                        </p:tgtEl>
                                        <p:attrNameLst>
                                          <p:attrName>ppt_w</p:attrName>
                                        </p:attrNameLst>
                                      </p:cBhvr>
                                      <p:tavLst>
                                        <p:tav tm="0">
                                          <p:val>
                                            <p:fltVal val="0"/>
                                          </p:val>
                                        </p:tav>
                                        <p:tav tm="100000">
                                          <p:val>
                                            <p:strVal val="#ppt_w"/>
                                          </p:val>
                                        </p:tav>
                                      </p:tavLst>
                                    </p:anim>
                                    <p:anim calcmode="lin" valueType="num">
                                      <p:cBhvr>
                                        <p:cTn id="8" dur="500" fill="hold"/>
                                        <p:tgtEl>
                                          <p:spTgt spid="70658"/>
                                        </p:tgtEl>
                                        <p:attrNameLst>
                                          <p:attrName>ppt_h</p:attrName>
                                        </p:attrNameLst>
                                      </p:cBhvr>
                                      <p:tavLst>
                                        <p:tav tm="0">
                                          <p:val>
                                            <p:fltVal val="0"/>
                                          </p:val>
                                        </p:tav>
                                        <p:tav tm="100000">
                                          <p:val>
                                            <p:strVal val="#ppt_h"/>
                                          </p:val>
                                        </p:tav>
                                      </p:tavLst>
                                    </p:anim>
                                    <p:anim calcmode="lin" valueType="num">
                                      <p:cBhvr>
                                        <p:cTn id="9" dur="500" fill="hold"/>
                                        <p:tgtEl>
                                          <p:spTgt spid="70658"/>
                                        </p:tgtEl>
                                        <p:attrNameLst>
                                          <p:attrName>style.rotation</p:attrName>
                                        </p:attrNameLst>
                                      </p:cBhvr>
                                      <p:tavLst>
                                        <p:tav tm="0">
                                          <p:val>
                                            <p:fltVal val="360"/>
                                          </p:val>
                                        </p:tav>
                                        <p:tav tm="100000">
                                          <p:val>
                                            <p:fltVal val="0"/>
                                          </p:val>
                                        </p:tav>
                                      </p:tavLst>
                                    </p:anim>
                                    <p:animEffect transition="in" filter="fade">
                                      <p:cBhvr>
                                        <p:cTn id="10" dur="500"/>
                                        <p:tgtEl>
                                          <p:spTgt spid="7065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70659">
                                            <p:txEl>
                                              <p:pRg st="0" end="0"/>
                                            </p:txEl>
                                          </p:spTgt>
                                        </p:tgtEl>
                                        <p:attrNameLst>
                                          <p:attrName>style.visibility</p:attrName>
                                        </p:attrNameLst>
                                      </p:cBhvr>
                                      <p:to>
                                        <p:strVal val="visible"/>
                                      </p:to>
                                    </p:set>
                                    <p:anim calcmode="lin" valueType="num">
                                      <p:cBhvr>
                                        <p:cTn id="15" dur="500" fill="hold"/>
                                        <p:tgtEl>
                                          <p:spTgt spid="7065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065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7065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70659">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70659">
                                            <p:txEl>
                                              <p:pRg st="1" end="1"/>
                                            </p:txEl>
                                          </p:spTgt>
                                        </p:tgtEl>
                                        <p:attrNameLst>
                                          <p:attrName>style.visibility</p:attrName>
                                        </p:attrNameLst>
                                      </p:cBhvr>
                                      <p:to>
                                        <p:strVal val="visible"/>
                                      </p:to>
                                    </p:set>
                                    <p:anim calcmode="lin" valueType="num">
                                      <p:cBhvr>
                                        <p:cTn id="21" dur="500" fill="hold"/>
                                        <p:tgtEl>
                                          <p:spTgt spid="70659">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70659">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70659">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70659">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70659">
                                            <p:txEl>
                                              <p:pRg st="2" end="2"/>
                                            </p:txEl>
                                          </p:spTgt>
                                        </p:tgtEl>
                                        <p:attrNameLst>
                                          <p:attrName>style.visibility</p:attrName>
                                        </p:attrNameLst>
                                      </p:cBhvr>
                                      <p:to>
                                        <p:strVal val="visible"/>
                                      </p:to>
                                    </p:set>
                                    <p:anim calcmode="lin" valueType="num">
                                      <p:cBhvr>
                                        <p:cTn id="27" dur="500" fill="hold"/>
                                        <p:tgtEl>
                                          <p:spTgt spid="70659">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70659">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70659">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70659">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70659">
                                            <p:txEl>
                                              <p:pRg st="3" end="3"/>
                                            </p:txEl>
                                          </p:spTgt>
                                        </p:tgtEl>
                                        <p:attrNameLst>
                                          <p:attrName>style.visibility</p:attrName>
                                        </p:attrNameLst>
                                      </p:cBhvr>
                                      <p:to>
                                        <p:strVal val="visible"/>
                                      </p:to>
                                    </p:set>
                                    <p:anim calcmode="lin" valueType="num">
                                      <p:cBhvr>
                                        <p:cTn id="33" dur="500" fill="hold"/>
                                        <p:tgtEl>
                                          <p:spTgt spid="70659">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70659">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70659">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70659">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70659">
                                            <p:txEl>
                                              <p:pRg st="4" end="4"/>
                                            </p:txEl>
                                          </p:spTgt>
                                        </p:tgtEl>
                                        <p:attrNameLst>
                                          <p:attrName>style.visibility</p:attrName>
                                        </p:attrNameLst>
                                      </p:cBhvr>
                                      <p:to>
                                        <p:strVal val="visible"/>
                                      </p:to>
                                    </p:set>
                                    <p:anim calcmode="lin" valueType="num">
                                      <p:cBhvr>
                                        <p:cTn id="39" dur="500" fill="hold"/>
                                        <p:tgtEl>
                                          <p:spTgt spid="70659">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70659">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70659">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706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70659"/>
                        </p:tgtEl>
                        <p:attrNameLst>
                          <p:attrName>style.visibility</p:attrName>
                        </p:attrNameLst>
                      </p:cBhvr>
                      <p:to>
                        <p:strVal val="visible"/>
                      </p:to>
                    </p:set>
                    <p:anim calcmode="lin" valueType="num">
                      <p:cBhvr>
                        <p:cTn dur="500" fill="hold"/>
                        <p:tgtEl>
                          <p:spTgt spid="70659"/>
                        </p:tgtEl>
                        <p:attrNameLst>
                          <p:attrName>ppt_w</p:attrName>
                        </p:attrNameLst>
                      </p:cBhvr>
                      <p:tavLst>
                        <p:tav tm="0">
                          <p:val>
                            <p:fltVal val="0"/>
                          </p:val>
                        </p:tav>
                        <p:tav tm="100000">
                          <p:val>
                            <p:strVal val="#ppt_w"/>
                          </p:val>
                        </p:tav>
                      </p:tavLst>
                    </p:anim>
                    <p:anim calcmode="lin" valueType="num">
                      <p:cBhvr>
                        <p:cTn dur="500" fill="hold"/>
                        <p:tgtEl>
                          <p:spTgt spid="70659"/>
                        </p:tgtEl>
                        <p:attrNameLst>
                          <p:attrName>ppt_h</p:attrName>
                        </p:attrNameLst>
                      </p:cBhvr>
                      <p:tavLst>
                        <p:tav tm="0">
                          <p:val>
                            <p:fltVal val="0"/>
                          </p:val>
                        </p:tav>
                        <p:tav tm="100000">
                          <p:val>
                            <p:strVal val="#ppt_h"/>
                          </p:val>
                        </p:tav>
                      </p:tavLst>
                    </p:anim>
                    <p:anim calcmode="lin" valueType="num">
                      <p:cBhvr>
                        <p:cTn dur="500" fill="hold"/>
                        <p:tgtEl>
                          <p:spTgt spid="70659"/>
                        </p:tgtEl>
                        <p:attrNameLst>
                          <p:attrName>style.rotation</p:attrName>
                        </p:attrNameLst>
                      </p:cBhvr>
                      <p:tavLst>
                        <p:tav tm="0">
                          <p:val>
                            <p:fltVal val="360"/>
                          </p:val>
                        </p:tav>
                        <p:tav tm="100000">
                          <p:val>
                            <p:fltVal val="0"/>
                          </p:val>
                        </p:tav>
                      </p:tavLst>
                    </p:anim>
                    <p:animEffect transition="in" filter="fade">
                      <p:cBhvr>
                        <p:cTn dur="500"/>
                        <p:tgtEl>
                          <p:spTgt spid="70659"/>
                        </p:tgtEl>
                      </p:cBhvr>
                    </p:animEffect>
                  </p:childTnLst>
                </p:cTn>
              </p:par>
            </p:tnLst>
          </p:tmpl>
          <p:tmpl lvl="2">
            <p:tnLst>
              <p:par>
                <p:cTn presetID="49" presetClass="entr" presetSubtype="0" decel="100000" fill="hold" nodeType="withEffect">
                  <p:stCondLst>
                    <p:cond delay="0"/>
                  </p:stCondLst>
                  <p:iterate type="lt">
                    <p:tmPct val="10000"/>
                  </p:iterate>
                  <p:childTnLst>
                    <p:set>
                      <p:cBhvr>
                        <p:cTn dur="1" fill="hold">
                          <p:stCondLst>
                            <p:cond delay="0"/>
                          </p:stCondLst>
                        </p:cTn>
                        <p:tgtEl>
                          <p:spTgt spid="70659"/>
                        </p:tgtEl>
                        <p:attrNameLst>
                          <p:attrName>style.visibility</p:attrName>
                        </p:attrNameLst>
                      </p:cBhvr>
                      <p:to>
                        <p:strVal val="visible"/>
                      </p:to>
                    </p:set>
                    <p:anim calcmode="lin" valueType="num">
                      <p:cBhvr>
                        <p:cTn dur="500" fill="hold"/>
                        <p:tgtEl>
                          <p:spTgt spid="70659"/>
                        </p:tgtEl>
                        <p:attrNameLst>
                          <p:attrName>ppt_w</p:attrName>
                        </p:attrNameLst>
                      </p:cBhvr>
                      <p:tavLst>
                        <p:tav tm="0">
                          <p:val>
                            <p:fltVal val="0"/>
                          </p:val>
                        </p:tav>
                        <p:tav tm="100000">
                          <p:val>
                            <p:strVal val="#ppt_w"/>
                          </p:val>
                        </p:tav>
                      </p:tavLst>
                    </p:anim>
                    <p:anim calcmode="lin" valueType="num">
                      <p:cBhvr>
                        <p:cTn dur="500" fill="hold"/>
                        <p:tgtEl>
                          <p:spTgt spid="70659"/>
                        </p:tgtEl>
                        <p:attrNameLst>
                          <p:attrName>ppt_h</p:attrName>
                        </p:attrNameLst>
                      </p:cBhvr>
                      <p:tavLst>
                        <p:tav tm="0">
                          <p:val>
                            <p:fltVal val="0"/>
                          </p:val>
                        </p:tav>
                        <p:tav tm="100000">
                          <p:val>
                            <p:strVal val="#ppt_h"/>
                          </p:val>
                        </p:tav>
                      </p:tavLst>
                    </p:anim>
                    <p:anim calcmode="lin" valueType="num">
                      <p:cBhvr>
                        <p:cTn dur="500" fill="hold"/>
                        <p:tgtEl>
                          <p:spTgt spid="70659"/>
                        </p:tgtEl>
                        <p:attrNameLst>
                          <p:attrName>style.rotation</p:attrName>
                        </p:attrNameLst>
                      </p:cBhvr>
                      <p:tavLst>
                        <p:tav tm="0">
                          <p:val>
                            <p:fltVal val="360"/>
                          </p:val>
                        </p:tav>
                        <p:tav tm="100000">
                          <p:val>
                            <p:fltVal val="0"/>
                          </p:val>
                        </p:tav>
                      </p:tavLst>
                    </p:anim>
                    <p:animEffect transition="in" filter="fade">
                      <p:cBhvr>
                        <p:cTn dur="500"/>
                        <p:tgtEl>
                          <p:spTgt spid="70659"/>
                        </p:tgtEl>
                      </p:cBhvr>
                    </p:animEffect>
                  </p:childTnLst>
                </p:cTn>
              </p:par>
            </p:tnLst>
          </p:tmpl>
          <p:tmpl lvl="3">
            <p:tnLst>
              <p:par>
                <p:cTn presetID="49" presetClass="entr" presetSubtype="0" decel="100000" fill="hold" nodeType="withEffect">
                  <p:stCondLst>
                    <p:cond delay="0"/>
                  </p:stCondLst>
                  <p:iterate type="lt">
                    <p:tmPct val="10000"/>
                  </p:iterate>
                  <p:childTnLst>
                    <p:set>
                      <p:cBhvr>
                        <p:cTn dur="1" fill="hold">
                          <p:stCondLst>
                            <p:cond delay="0"/>
                          </p:stCondLst>
                        </p:cTn>
                        <p:tgtEl>
                          <p:spTgt spid="70659"/>
                        </p:tgtEl>
                        <p:attrNameLst>
                          <p:attrName>style.visibility</p:attrName>
                        </p:attrNameLst>
                      </p:cBhvr>
                      <p:to>
                        <p:strVal val="visible"/>
                      </p:to>
                    </p:set>
                    <p:anim calcmode="lin" valueType="num">
                      <p:cBhvr>
                        <p:cTn dur="500" fill="hold"/>
                        <p:tgtEl>
                          <p:spTgt spid="70659"/>
                        </p:tgtEl>
                        <p:attrNameLst>
                          <p:attrName>ppt_w</p:attrName>
                        </p:attrNameLst>
                      </p:cBhvr>
                      <p:tavLst>
                        <p:tav tm="0">
                          <p:val>
                            <p:fltVal val="0"/>
                          </p:val>
                        </p:tav>
                        <p:tav tm="100000">
                          <p:val>
                            <p:strVal val="#ppt_w"/>
                          </p:val>
                        </p:tav>
                      </p:tavLst>
                    </p:anim>
                    <p:anim calcmode="lin" valueType="num">
                      <p:cBhvr>
                        <p:cTn dur="500" fill="hold"/>
                        <p:tgtEl>
                          <p:spTgt spid="70659"/>
                        </p:tgtEl>
                        <p:attrNameLst>
                          <p:attrName>ppt_h</p:attrName>
                        </p:attrNameLst>
                      </p:cBhvr>
                      <p:tavLst>
                        <p:tav tm="0">
                          <p:val>
                            <p:fltVal val="0"/>
                          </p:val>
                        </p:tav>
                        <p:tav tm="100000">
                          <p:val>
                            <p:strVal val="#ppt_h"/>
                          </p:val>
                        </p:tav>
                      </p:tavLst>
                    </p:anim>
                    <p:anim calcmode="lin" valueType="num">
                      <p:cBhvr>
                        <p:cTn dur="500" fill="hold"/>
                        <p:tgtEl>
                          <p:spTgt spid="70659"/>
                        </p:tgtEl>
                        <p:attrNameLst>
                          <p:attrName>style.rotation</p:attrName>
                        </p:attrNameLst>
                      </p:cBhvr>
                      <p:tavLst>
                        <p:tav tm="0">
                          <p:val>
                            <p:fltVal val="360"/>
                          </p:val>
                        </p:tav>
                        <p:tav tm="100000">
                          <p:val>
                            <p:fltVal val="0"/>
                          </p:val>
                        </p:tav>
                      </p:tavLst>
                    </p:anim>
                    <p:animEffect transition="in" filter="fade">
                      <p:cBhvr>
                        <p:cTn dur="500"/>
                        <p:tgtEl>
                          <p:spTgt spid="70659"/>
                        </p:tgtEl>
                      </p:cBhvr>
                    </p:animEffect>
                  </p:childTnLst>
                </p:cTn>
              </p:par>
            </p:tnLst>
          </p:tmpl>
          <p:tmpl lvl="4">
            <p:tnLst>
              <p:par>
                <p:cTn presetID="49" presetClass="entr" presetSubtype="0" decel="100000" fill="hold" nodeType="withEffect">
                  <p:stCondLst>
                    <p:cond delay="0"/>
                  </p:stCondLst>
                  <p:iterate type="lt">
                    <p:tmPct val="10000"/>
                  </p:iterate>
                  <p:childTnLst>
                    <p:set>
                      <p:cBhvr>
                        <p:cTn dur="1" fill="hold">
                          <p:stCondLst>
                            <p:cond delay="0"/>
                          </p:stCondLst>
                        </p:cTn>
                        <p:tgtEl>
                          <p:spTgt spid="70659"/>
                        </p:tgtEl>
                        <p:attrNameLst>
                          <p:attrName>style.visibility</p:attrName>
                        </p:attrNameLst>
                      </p:cBhvr>
                      <p:to>
                        <p:strVal val="visible"/>
                      </p:to>
                    </p:set>
                    <p:anim calcmode="lin" valueType="num">
                      <p:cBhvr>
                        <p:cTn dur="500" fill="hold"/>
                        <p:tgtEl>
                          <p:spTgt spid="70659"/>
                        </p:tgtEl>
                        <p:attrNameLst>
                          <p:attrName>ppt_w</p:attrName>
                        </p:attrNameLst>
                      </p:cBhvr>
                      <p:tavLst>
                        <p:tav tm="0">
                          <p:val>
                            <p:fltVal val="0"/>
                          </p:val>
                        </p:tav>
                        <p:tav tm="100000">
                          <p:val>
                            <p:strVal val="#ppt_w"/>
                          </p:val>
                        </p:tav>
                      </p:tavLst>
                    </p:anim>
                    <p:anim calcmode="lin" valueType="num">
                      <p:cBhvr>
                        <p:cTn dur="500" fill="hold"/>
                        <p:tgtEl>
                          <p:spTgt spid="70659"/>
                        </p:tgtEl>
                        <p:attrNameLst>
                          <p:attrName>ppt_h</p:attrName>
                        </p:attrNameLst>
                      </p:cBhvr>
                      <p:tavLst>
                        <p:tav tm="0">
                          <p:val>
                            <p:fltVal val="0"/>
                          </p:val>
                        </p:tav>
                        <p:tav tm="100000">
                          <p:val>
                            <p:strVal val="#ppt_h"/>
                          </p:val>
                        </p:tav>
                      </p:tavLst>
                    </p:anim>
                    <p:anim calcmode="lin" valueType="num">
                      <p:cBhvr>
                        <p:cTn dur="500" fill="hold"/>
                        <p:tgtEl>
                          <p:spTgt spid="70659"/>
                        </p:tgtEl>
                        <p:attrNameLst>
                          <p:attrName>style.rotation</p:attrName>
                        </p:attrNameLst>
                      </p:cBhvr>
                      <p:tavLst>
                        <p:tav tm="0">
                          <p:val>
                            <p:fltVal val="360"/>
                          </p:val>
                        </p:tav>
                        <p:tav tm="100000">
                          <p:val>
                            <p:fltVal val="0"/>
                          </p:val>
                        </p:tav>
                      </p:tavLst>
                    </p:anim>
                    <p:animEffect transition="in" filter="fade">
                      <p:cBhvr>
                        <p:cTn dur="500"/>
                        <p:tgtEl>
                          <p:spTgt spid="70659"/>
                        </p:tgtEl>
                      </p:cBhvr>
                    </p:animEffect>
                  </p:childTnLst>
                </p:cTn>
              </p:par>
            </p:tnLst>
          </p:tmpl>
          <p:tmpl lvl="5">
            <p:tnLst>
              <p:par>
                <p:cTn presetID="49" presetClass="entr" presetSubtype="0" decel="100000" fill="hold" nodeType="withEffect">
                  <p:stCondLst>
                    <p:cond delay="0"/>
                  </p:stCondLst>
                  <p:iterate type="lt">
                    <p:tmPct val="10000"/>
                  </p:iterate>
                  <p:childTnLst>
                    <p:set>
                      <p:cBhvr>
                        <p:cTn dur="1" fill="hold">
                          <p:stCondLst>
                            <p:cond delay="0"/>
                          </p:stCondLst>
                        </p:cTn>
                        <p:tgtEl>
                          <p:spTgt spid="70659"/>
                        </p:tgtEl>
                        <p:attrNameLst>
                          <p:attrName>style.visibility</p:attrName>
                        </p:attrNameLst>
                      </p:cBhvr>
                      <p:to>
                        <p:strVal val="visible"/>
                      </p:to>
                    </p:set>
                    <p:anim calcmode="lin" valueType="num">
                      <p:cBhvr>
                        <p:cTn dur="500" fill="hold"/>
                        <p:tgtEl>
                          <p:spTgt spid="70659"/>
                        </p:tgtEl>
                        <p:attrNameLst>
                          <p:attrName>ppt_w</p:attrName>
                        </p:attrNameLst>
                      </p:cBhvr>
                      <p:tavLst>
                        <p:tav tm="0">
                          <p:val>
                            <p:fltVal val="0"/>
                          </p:val>
                        </p:tav>
                        <p:tav tm="100000">
                          <p:val>
                            <p:strVal val="#ppt_w"/>
                          </p:val>
                        </p:tav>
                      </p:tavLst>
                    </p:anim>
                    <p:anim calcmode="lin" valueType="num">
                      <p:cBhvr>
                        <p:cTn dur="500" fill="hold"/>
                        <p:tgtEl>
                          <p:spTgt spid="70659"/>
                        </p:tgtEl>
                        <p:attrNameLst>
                          <p:attrName>ppt_h</p:attrName>
                        </p:attrNameLst>
                      </p:cBhvr>
                      <p:tavLst>
                        <p:tav tm="0">
                          <p:val>
                            <p:fltVal val="0"/>
                          </p:val>
                        </p:tav>
                        <p:tav tm="100000">
                          <p:val>
                            <p:strVal val="#ppt_h"/>
                          </p:val>
                        </p:tav>
                      </p:tavLst>
                    </p:anim>
                    <p:anim calcmode="lin" valueType="num">
                      <p:cBhvr>
                        <p:cTn dur="500" fill="hold"/>
                        <p:tgtEl>
                          <p:spTgt spid="70659"/>
                        </p:tgtEl>
                        <p:attrNameLst>
                          <p:attrName>style.rotation</p:attrName>
                        </p:attrNameLst>
                      </p:cBhvr>
                      <p:tavLst>
                        <p:tav tm="0">
                          <p:val>
                            <p:fltVal val="360"/>
                          </p:val>
                        </p:tav>
                        <p:tav tm="100000">
                          <p:val>
                            <p:fltVal val="0"/>
                          </p:val>
                        </p:tav>
                      </p:tavLst>
                    </p:anim>
                    <p:animEffect transition="in" filter="fade">
                      <p:cBhvr>
                        <p:cTn dur="500"/>
                        <p:tgtEl>
                          <p:spTgt spid="70659"/>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ar-EG" smtClean="0"/>
              <a:t>تشخيص ذوى الحالات الخاصة      </a:t>
            </a:r>
            <a:br>
              <a:rPr lang="ar-EG" smtClean="0"/>
            </a:br>
            <a:r>
              <a:rPr lang="ar-EG" smtClean="0"/>
              <a:t>مفهوم التشخيص :           </a:t>
            </a:r>
            <a:endParaRPr lang="en-US" smtClean="0"/>
          </a:p>
        </p:txBody>
      </p:sp>
      <p:sp>
        <p:nvSpPr>
          <p:cNvPr id="13315" name="Rectangle 3"/>
          <p:cNvSpPr>
            <a:spLocks noGrp="1" noChangeArrowheads="1"/>
          </p:cNvSpPr>
          <p:nvPr>
            <p:ph type="body" idx="1"/>
          </p:nvPr>
        </p:nvSpPr>
        <p:spPr/>
        <p:txBody>
          <a:bodyPr/>
          <a:lstStyle/>
          <a:p>
            <a:pPr algn="r" rtl="1" eaLnBrk="1" hangingPunct="1">
              <a:defRPr/>
            </a:pPr>
            <a:r>
              <a:rPr lang="ar-EG" smtClean="0"/>
              <a:t>التشخيص هو</a:t>
            </a:r>
            <a:r>
              <a:rPr lang="ar-SA" smtClean="0"/>
              <a:t>مجموعة الإجراءات المتبعة من أجل تحديد الحالة المرضية ومعرفة مستواها أو الأسباب التى أدت إليها، ومدى امكانية تحقيق تقدم فى علاجها أو مساعدتها، أو تقليل الأضرار الناجمة عنها. والتشخيص هو المحدد والمخطط لبرنامج العلاج. لأنه يتضمن صياغة الحالة كما يتضمن التخطيط لعلاجها </a:t>
            </a:r>
            <a:r>
              <a:rPr lang="en-US" smtClean="0"/>
              <a:t>Treatment planning</a:t>
            </a:r>
            <a:r>
              <a:rPr lang="ar-SA" smtClean="0"/>
              <a:t>، كما هو المعنى بآلية تقدير مدى تقدم الحالة </a:t>
            </a:r>
            <a:r>
              <a:rPr lang="en-US" smtClean="0"/>
              <a:t>assessing</a:t>
            </a:r>
            <a:r>
              <a:rPr lang="ar-SA" smtClean="0"/>
              <a:t>. </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ar-EG" smtClean="0"/>
              <a:t>تابع ) من التشخيص إلي العلاج :      </a:t>
            </a:r>
            <a:endParaRPr lang="en-US" smtClean="0"/>
          </a:p>
        </p:txBody>
      </p:sp>
      <p:sp>
        <p:nvSpPr>
          <p:cNvPr id="17411" name="Rectangle 3"/>
          <p:cNvSpPr>
            <a:spLocks noGrp="1" noChangeArrowheads="1"/>
          </p:cNvSpPr>
          <p:nvPr>
            <p:ph type="body" idx="1"/>
          </p:nvPr>
        </p:nvSpPr>
        <p:spPr/>
        <p:txBody>
          <a:bodyPr/>
          <a:lstStyle/>
          <a:p>
            <a:pPr algn="r" rtl="1" eaLnBrk="1" hangingPunct="1">
              <a:defRPr/>
            </a:pPr>
            <a:r>
              <a:rPr lang="ar-SA" smtClean="0"/>
              <a:t>أولاً : </a:t>
            </a:r>
            <a:r>
              <a:rPr lang="ar-SA" b="1" smtClean="0"/>
              <a:t>انتقاء المنظور النظرى الأكثر ملائمة</a:t>
            </a:r>
            <a:r>
              <a:rPr lang="ar-SA" smtClean="0"/>
              <a:t> :</a:t>
            </a:r>
          </a:p>
          <a:p>
            <a:pPr algn="r" rtl="1" eaLnBrk="1" hangingPunct="1">
              <a:buFont typeface="Wingdings" pitchFamily="2" charset="2"/>
              <a:buNone/>
              <a:defRPr/>
            </a:pPr>
            <a:r>
              <a:rPr lang="ar-EG" smtClean="0"/>
              <a:t> </a:t>
            </a:r>
            <a:r>
              <a:rPr lang="ar-SA" u="sng" smtClean="0"/>
              <a:t>نتيجة لان ذوى الحاجات الخاصة هم فى الأصل حالات متنوع وفقاً لنوع القصور ويشمل</a:t>
            </a:r>
            <a:r>
              <a:rPr lang="ar-SA" smtClean="0"/>
              <a:t> :</a:t>
            </a:r>
          </a:p>
          <a:p>
            <a:pPr algn="r" rtl="1" eaLnBrk="1" hangingPunct="1">
              <a:defRPr/>
            </a:pPr>
            <a:r>
              <a:rPr lang="ar-SA" smtClean="0"/>
              <a:t>قصور حسى (بصرى/سمعى / كلامى / حركى/ عقلى).</a:t>
            </a:r>
          </a:p>
          <a:p>
            <a:pPr algn="r" rtl="1" eaLnBrk="1" hangingPunct="1">
              <a:defRPr/>
            </a:pPr>
            <a:r>
              <a:rPr lang="ar-SA" smtClean="0"/>
              <a:t>أصل القصور (ولادى / مكتسب).</a:t>
            </a:r>
          </a:p>
          <a:p>
            <a:pPr algn="r" rtl="1" eaLnBrk="1" hangingPunct="1">
              <a:defRPr/>
            </a:pPr>
            <a:r>
              <a:rPr lang="ar-SA" smtClean="0"/>
              <a:t>درجات القصور (خفيف / متوسط/ شديد).</a:t>
            </a:r>
          </a:p>
          <a:p>
            <a:pPr algn="r" rtl="1" eaLnBrk="1" hangingPunct="1">
              <a:defRPr/>
            </a:pPr>
            <a:r>
              <a:rPr lang="ar-SA" smtClean="0"/>
              <a:t>الآثار الجانبية للقصور (نفسى/ اجتماعى/ تربوى/ مهنى).</a:t>
            </a: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ar-EG" sz="4000" smtClean="0"/>
              <a:t>تابع) من التشخيص إلي العلاج :</a:t>
            </a:r>
            <a:r>
              <a:rPr lang="ar-EG" smtClean="0"/>
              <a:t>         </a:t>
            </a:r>
            <a:endParaRPr lang="en-US" smtClean="0"/>
          </a:p>
        </p:txBody>
      </p:sp>
      <p:sp>
        <p:nvSpPr>
          <p:cNvPr id="18435" name="Rectangle 3"/>
          <p:cNvSpPr>
            <a:spLocks noGrp="1" noChangeArrowheads="1"/>
          </p:cNvSpPr>
          <p:nvPr>
            <p:ph type="body" idx="1"/>
          </p:nvPr>
        </p:nvSpPr>
        <p:spPr>
          <a:xfrm>
            <a:off x="250825" y="1341438"/>
            <a:ext cx="8594725" cy="5327650"/>
          </a:xfrm>
        </p:spPr>
        <p:txBody>
          <a:bodyPr/>
          <a:lstStyle/>
          <a:p>
            <a:pPr algn="r" rtl="1" eaLnBrk="1" hangingPunct="1">
              <a:defRPr/>
            </a:pPr>
            <a:r>
              <a:rPr lang="ar-SA" b="1" smtClean="0"/>
              <a:t>ثانياً : الإستفادة من المسلمات والمعلومات المدعمة لتحديد ملامح الحالة</a:t>
            </a:r>
            <a:r>
              <a:rPr lang="en-US" smtClean="0"/>
              <a:t> </a:t>
            </a:r>
          </a:p>
        </p:txBody>
      </p:sp>
      <p:sp>
        <p:nvSpPr>
          <p:cNvPr id="13316" name="Rectangle 4"/>
          <p:cNvSpPr>
            <a:spLocks noChangeArrowheads="1"/>
          </p:cNvSpPr>
          <p:nvPr/>
        </p:nvSpPr>
        <p:spPr bwMode="auto">
          <a:xfrm>
            <a:off x="468313" y="2636838"/>
            <a:ext cx="8135937" cy="3387725"/>
          </a:xfrm>
          <a:prstGeom prst="rect">
            <a:avLst/>
          </a:prstGeom>
          <a:noFill/>
          <a:ln w="9525">
            <a:noFill/>
            <a:miter lim="800000"/>
            <a:headEnd/>
            <a:tailEnd/>
          </a:ln>
        </p:spPr>
        <p:txBody>
          <a:bodyPr anchor="ctr">
            <a:spAutoFit/>
          </a:bodyPr>
          <a:lstStyle/>
          <a:p>
            <a:pPr algn="ctr" rtl="1"/>
            <a:r>
              <a:rPr lang="ar-SA" sz="3600">
                <a:latin typeface="Arial" pitchFamily="34" charset="0"/>
              </a:rPr>
              <a:t>وتعتمد على جانبين :</a:t>
            </a:r>
            <a:endParaRPr lang="en-US" sz="3600">
              <a:latin typeface="Arial" pitchFamily="34" charset="0"/>
            </a:endParaRPr>
          </a:p>
          <a:p>
            <a:pPr algn="ctr" rtl="1"/>
            <a:r>
              <a:rPr lang="ar-SA" sz="3600">
                <a:latin typeface="Arial" pitchFamily="34" charset="0"/>
              </a:rPr>
              <a:t>أ )	ملمح تنظيمى للمسلمات باعتبارها مقدمات منطقية لطبيعة الحالة من حيث تقديم تحليل موجز ومنطقى لبيان نواحى القوة والضعف أو مدى القصور فى الوظائف. فلا يصح استخدام تعميمات عامة أو عبارات غامضة. والعمل على تقديم ملخص وافى وواضح ودقيق للحالة.</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ar-EG" smtClean="0"/>
              <a:t>تابع ) من التشخيص إلي العلاج :      </a:t>
            </a:r>
            <a:endParaRPr lang="en-US" smtClean="0"/>
          </a:p>
        </p:txBody>
      </p:sp>
      <p:sp>
        <p:nvSpPr>
          <p:cNvPr id="19459" name="Rectangle 3"/>
          <p:cNvSpPr>
            <a:spLocks noGrp="1" noChangeArrowheads="1"/>
          </p:cNvSpPr>
          <p:nvPr>
            <p:ph type="body" idx="1"/>
          </p:nvPr>
        </p:nvSpPr>
        <p:spPr>
          <a:xfrm>
            <a:off x="900113" y="1916113"/>
            <a:ext cx="8007350" cy="4191000"/>
          </a:xfrm>
        </p:spPr>
        <p:txBody>
          <a:bodyPr/>
          <a:lstStyle/>
          <a:p>
            <a:pPr algn="r" rtl="1" eaLnBrk="1" hangingPunct="1">
              <a:defRPr/>
            </a:pPr>
            <a:r>
              <a:rPr lang="ar-EG" b="1" smtClean="0"/>
              <a:t>تابع )</a:t>
            </a:r>
            <a:r>
              <a:rPr lang="ar-SA" b="1" smtClean="0"/>
              <a:t>ثانياً : ال</a:t>
            </a:r>
            <a:r>
              <a:rPr lang="ar-EG" b="1" smtClean="0"/>
              <a:t>إ</a:t>
            </a:r>
            <a:r>
              <a:rPr lang="ar-SA" b="1" smtClean="0"/>
              <a:t>ستفادة من المسلمات والمعلومات المدعمة لتحديد ملامح الحالة</a:t>
            </a:r>
            <a:endParaRPr lang="ar-EG" b="1" smtClean="0"/>
          </a:p>
          <a:p>
            <a:pPr algn="r" rtl="1" eaLnBrk="1" hangingPunct="1">
              <a:defRPr/>
            </a:pPr>
            <a:r>
              <a:rPr lang="ar-EG" b="1" smtClean="0"/>
              <a:t>ب) </a:t>
            </a:r>
            <a:r>
              <a:rPr lang="ar-SA" b="1" smtClean="0"/>
              <a:t>تصبح هذه المعلومات متسقة وتقبل التفسير، ومنطقية ويمكن من خلالها فهم مشكلة الحالة والصعوبات التى تعانى منها. ومن المهم أن يتضمن التقرير معلومات خاصة عن شخصية الحالة،</a:t>
            </a:r>
            <a:r>
              <a:rPr lang="ar-EG" b="1" smtClean="0"/>
              <a:t>و</a:t>
            </a:r>
            <a:r>
              <a:rPr lang="ar-SA" b="1" smtClean="0"/>
              <a:t> جوانب الضعف وجوانب القوة</a:t>
            </a:r>
            <a:r>
              <a:rPr lang="en-US" smtClean="0"/>
              <a:t> </a:t>
            </a:r>
            <a:r>
              <a:rPr lang="ar-EG" smtClean="0"/>
              <a:t>.</a:t>
            </a: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ar-EG" smtClean="0"/>
              <a:t>تابع ) من التشخيص إلي العلاج :         </a:t>
            </a:r>
            <a:endParaRPr lang="en-US" smtClean="0"/>
          </a:p>
        </p:txBody>
      </p:sp>
      <p:sp>
        <p:nvSpPr>
          <p:cNvPr id="20483" name="Rectangle 3"/>
          <p:cNvSpPr>
            <a:spLocks noGrp="1" noChangeArrowheads="1"/>
          </p:cNvSpPr>
          <p:nvPr>
            <p:ph type="body" idx="1"/>
          </p:nvPr>
        </p:nvSpPr>
        <p:spPr/>
        <p:txBody>
          <a:bodyPr/>
          <a:lstStyle/>
          <a:p>
            <a:pPr algn="r" rtl="1" eaLnBrk="1" hangingPunct="1">
              <a:defRPr/>
            </a:pPr>
            <a:r>
              <a:rPr lang="ar-SA" smtClean="0"/>
              <a:t>ثالثاً : الاستفادة من التشخيص فى وضع برامج علاجية قصيرة الأمد وطويلة الأمد :</a:t>
            </a:r>
            <a:endParaRPr lang="ar-EG" smtClean="0"/>
          </a:p>
          <a:p>
            <a:pPr algn="r" rtl="1" eaLnBrk="1" hangingPunct="1">
              <a:buFont typeface="Wingdings" pitchFamily="2" charset="2"/>
              <a:buNone/>
              <a:defRPr/>
            </a:pPr>
            <a:r>
              <a:rPr lang="ar-EG" smtClean="0"/>
              <a:t> ويتم ذلك </a:t>
            </a:r>
            <a:r>
              <a:rPr lang="ar-SA" smtClean="0"/>
              <a:t>بالاعتماد على وضع أهداف قصيرة الأمد تعمل على تحسين وضع الحالة، كما يتم وضع أهداف طويلة الأمد تعمل على متابعة الحالة وتمكنها من الحصول على العلاج اللازم، وفى الوقت المناسب</a:t>
            </a:r>
            <a:r>
              <a:rPr lang="en-US" smtClean="0"/>
              <a:t> </a:t>
            </a:r>
            <a:r>
              <a:rPr lang="ar-EG" smtClean="0"/>
              <a:t>.</a:t>
            </a: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ar-EG" smtClean="0"/>
              <a:t>تابع ) من التشخيص إلي العلاج :</a:t>
            </a:r>
            <a:endParaRPr lang="en-US" smtClean="0"/>
          </a:p>
        </p:txBody>
      </p:sp>
      <p:sp>
        <p:nvSpPr>
          <p:cNvPr id="21507" name="Rectangle 3"/>
          <p:cNvSpPr>
            <a:spLocks noGrp="1" noChangeArrowheads="1"/>
          </p:cNvSpPr>
          <p:nvPr>
            <p:ph type="body" idx="1"/>
          </p:nvPr>
        </p:nvSpPr>
        <p:spPr/>
        <p:txBody>
          <a:bodyPr/>
          <a:lstStyle/>
          <a:p>
            <a:pPr algn="r" rtl="1" eaLnBrk="1" hangingPunct="1">
              <a:defRPr/>
            </a:pPr>
            <a:r>
              <a:rPr lang="ar-SA" smtClean="0"/>
              <a:t>رابعاً :الاهتمام</a:t>
            </a:r>
            <a:r>
              <a:rPr lang="en-GB" smtClean="0"/>
              <a:t>  </a:t>
            </a:r>
            <a:r>
              <a:rPr lang="ar-SA" smtClean="0"/>
              <a:t>بأسلوب كتابة التشخيص الشخصى</a:t>
            </a:r>
            <a:r>
              <a:rPr lang="en-GB" smtClean="0"/>
              <a:t> </a:t>
            </a:r>
            <a:r>
              <a:rPr lang="ar-EG" smtClean="0"/>
              <a:t> </a:t>
            </a:r>
            <a:r>
              <a:rPr lang="en-GB" smtClean="0"/>
              <a:t>:</a:t>
            </a:r>
            <a:r>
              <a:rPr lang="en-US" smtClean="0"/>
              <a:t> </a:t>
            </a:r>
            <a:endParaRPr lang="ar-EG" smtClean="0"/>
          </a:p>
          <a:p>
            <a:pPr algn="r" rtl="1" eaLnBrk="1" hangingPunct="1">
              <a:buFont typeface="Wingdings" pitchFamily="2" charset="2"/>
              <a:buNone/>
              <a:defRPr/>
            </a:pPr>
            <a:r>
              <a:rPr lang="ar-EG" smtClean="0"/>
              <a:t>أ) الاهتمام بالخبرة المتخصصة والتدريب علي نماذجهاز</a:t>
            </a:r>
          </a:p>
          <a:p>
            <a:pPr algn="r" rtl="1" eaLnBrk="1" hangingPunct="1">
              <a:buFont typeface="Wingdings" pitchFamily="2" charset="2"/>
              <a:buNone/>
              <a:defRPr/>
            </a:pPr>
            <a:r>
              <a:rPr lang="ar-EG" smtClean="0"/>
              <a:t>ب) الاهتمام بالعمل الجماعي التشخيصي مع المراجعة </a:t>
            </a:r>
          </a:p>
          <a:p>
            <a:pPr algn="r" rtl="1" eaLnBrk="1" hangingPunct="1">
              <a:buFont typeface="Wingdings" pitchFamily="2" charset="2"/>
              <a:buNone/>
              <a:defRPr/>
            </a:pPr>
            <a:r>
              <a:rPr lang="ar-EG" smtClean="0"/>
              <a:t>    الدورية .</a:t>
            </a:r>
          </a:p>
          <a:p>
            <a:pPr algn="r" rtl="1" eaLnBrk="1" hangingPunct="1">
              <a:buFont typeface="Wingdings" pitchFamily="2" charset="2"/>
              <a:buNone/>
              <a:defRPr/>
            </a:pPr>
            <a:r>
              <a:rPr lang="ar-EG" smtClean="0"/>
              <a:t>ج) تقييم الأداء التشخيصي من خلال معرفة الفارق بين القدرة الذاتية و نتائج محكات تشخيصية مستقلة ز </a:t>
            </a:r>
          </a:p>
          <a:p>
            <a:pPr eaLnBrk="1" hangingPunct="1">
              <a:defRPr/>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81000"/>
            <a:ext cx="8229600" cy="846138"/>
          </a:xfrm>
        </p:spPr>
        <p:txBody>
          <a:bodyPr/>
          <a:lstStyle/>
          <a:p>
            <a:pPr eaLnBrk="1" hangingPunct="1">
              <a:defRPr/>
            </a:pPr>
            <a:r>
              <a:rPr lang="ar-EG" sz="3600" smtClean="0"/>
              <a:t>أهمية المرحلة الرابعة من التشخيص :        </a:t>
            </a:r>
            <a:endParaRPr lang="en-US" sz="3600" smtClean="0"/>
          </a:p>
        </p:txBody>
      </p:sp>
      <p:sp>
        <p:nvSpPr>
          <p:cNvPr id="23555" name="Rectangle 3"/>
          <p:cNvSpPr>
            <a:spLocks noGrp="1" noChangeArrowheads="1"/>
          </p:cNvSpPr>
          <p:nvPr>
            <p:ph type="body" idx="1"/>
          </p:nvPr>
        </p:nvSpPr>
        <p:spPr>
          <a:xfrm>
            <a:off x="0" y="1196975"/>
            <a:ext cx="9144000" cy="5661025"/>
          </a:xfrm>
        </p:spPr>
        <p:txBody>
          <a:bodyPr/>
          <a:lstStyle/>
          <a:p>
            <a:pPr algn="r" rtl="1" eaLnBrk="1" hangingPunct="1">
              <a:defRPr/>
            </a:pPr>
            <a:r>
              <a:rPr lang="ar-SA" b="1" u="sng" smtClean="0"/>
              <a:t>المرحلة الرابعة : التشخيص المستمر و العميق والبرامج العلاجية (خطة التعامل مع الحالات علي المدي الطويل)</a:t>
            </a:r>
          </a:p>
          <a:p>
            <a:pPr algn="r" rtl="1" eaLnBrk="1" hangingPunct="1">
              <a:defRPr/>
            </a:pPr>
            <a:r>
              <a:rPr lang="ar-SA" smtClean="0"/>
              <a:t>عندما ينتهى القرار باعتبار الحالة غير قابلة للعلاج، أو تغيير موقعها التصنيفى، يجب وضع الحالة فى البرامج التى تقدم خدماتها لهذه الحالات على الوضع التى هى عليه. ليس بغرض العلاجى التصنيفى – ولكن من أجل هدفين :</a:t>
            </a:r>
            <a:endParaRPr lang="ar-SA" b="1" smtClean="0"/>
          </a:p>
          <a:p>
            <a:pPr algn="r" rtl="1" eaLnBrk="1" hangingPunct="1">
              <a:defRPr/>
            </a:pPr>
            <a:r>
              <a:rPr lang="ar-SA" b="1" smtClean="0"/>
              <a:t>الأول</a:t>
            </a:r>
            <a:r>
              <a:rPr lang="ar-SA" smtClean="0"/>
              <a:t>:	منع تردى الحالة، أو العمل على الاستفادة من الإمكانيات المتبقية من أجل تحديد نوعية الخدمات المناسبة والملاءمة لها. </a:t>
            </a:r>
            <a:r>
              <a:rPr lang="ar-SA" b="1" smtClean="0"/>
              <a:t>الثانى</a:t>
            </a:r>
            <a:r>
              <a:rPr lang="ar-SA" smtClean="0"/>
              <a:t>:	تهيئة الحالة للتكيف النفسى والاجتماعى التربوى والمستقبلى للتعامل مع الوضع التصنيفى الخاص بها. باعتباره المآل لها والاستعداد لتقبله.</a:t>
            </a: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ar-EG" sz="3200" smtClean="0"/>
              <a:t>تابع ) من التشخيص إلي العلاج :              </a:t>
            </a:r>
            <a:br>
              <a:rPr lang="ar-EG" sz="3200" smtClean="0"/>
            </a:br>
            <a:r>
              <a:rPr lang="ar-EG" sz="3200" smtClean="0"/>
              <a:t>الوقاية خير من العلاج  - مدخل ارشادي  :       </a:t>
            </a:r>
            <a:br>
              <a:rPr lang="ar-EG" sz="3200" smtClean="0"/>
            </a:br>
            <a:endParaRPr lang="en-US" sz="3200" smtClean="0"/>
          </a:p>
        </p:txBody>
      </p:sp>
      <p:sp>
        <p:nvSpPr>
          <p:cNvPr id="24579" name="Rectangle 3"/>
          <p:cNvSpPr>
            <a:spLocks noGrp="1" noChangeArrowheads="1"/>
          </p:cNvSpPr>
          <p:nvPr>
            <p:ph type="body" idx="1"/>
          </p:nvPr>
        </p:nvSpPr>
        <p:spPr>
          <a:xfrm>
            <a:off x="539750" y="1341438"/>
            <a:ext cx="8280400" cy="4967287"/>
          </a:xfrm>
        </p:spPr>
        <p:txBody>
          <a:bodyPr/>
          <a:lstStyle/>
          <a:p>
            <a:pPr algn="r" rtl="1" eaLnBrk="1" hangingPunct="1">
              <a:buFont typeface="Wingdings" pitchFamily="2" charset="2"/>
              <a:buNone/>
              <a:defRPr/>
            </a:pPr>
            <a:r>
              <a:rPr lang="ar-SA" b="1" u="sng" smtClean="0"/>
              <a:t>الوقاية من الإعاقة</a:t>
            </a:r>
            <a:r>
              <a:rPr lang="ar-SA" smtClean="0"/>
              <a:t> : </a:t>
            </a:r>
            <a:endParaRPr lang="ar-EG" smtClean="0"/>
          </a:p>
          <a:p>
            <a:pPr algn="r" rtl="1" eaLnBrk="1" hangingPunct="1">
              <a:buFont typeface="Wingdings" pitchFamily="2" charset="2"/>
              <a:buNone/>
              <a:defRPr/>
            </a:pPr>
            <a:r>
              <a:rPr lang="ar-SA" smtClean="0"/>
              <a:t>يقصد بها</a:t>
            </a:r>
            <a:r>
              <a:rPr lang="en-GB" smtClean="0"/>
              <a:t> </a:t>
            </a:r>
            <a:r>
              <a:rPr lang="ar-SA" b="1" smtClean="0"/>
              <a:t>"مجموعات من الإجراءات والخدمات المقصودة والموجهة والمنظمة التى تقدم للأفراد والجماعات بحيث تعمل على جعل الفرد أكثر انتباهاً وإدراكاً للمخاطر المحيطة به، أو للتعامل بشكل مناسب مع ما يتعرض له من إصابات وتدهور وعجز بحيث يتم الحد من الآثار السلبية المترتبة على هذه الظروف والاضطرابات</a:t>
            </a:r>
            <a:r>
              <a:rPr lang="ar-EG" b="1" smtClean="0"/>
              <a:t> </a:t>
            </a:r>
            <a:r>
              <a:rPr lang="ar-SA" b="1" smtClean="0"/>
              <a:t>المصاحبة لها، من أجل تقديم خدمات نوعية تساعده على أن يحقق أفضل كفاءة ممكنة من التفاعل المثمر مع البيئة".</a:t>
            </a:r>
            <a:r>
              <a:rPr lang="en-GB" smtClean="0"/>
              <a:t> </a:t>
            </a: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5288" y="0"/>
            <a:ext cx="8385175" cy="1125538"/>
          </a:xfrm>
        </p:spPr>
        <p:txBody>
          <a:bodyPr/>
          <a:lstStyle/>
          <a:p>
            <a:pPr eaLnBrk="1" hangingPunct="1">
              <a:defRPr/>
            </a:pPr>
            <a:r>
              <a:rPr lang="ar-EG" sz="3200" smtClean="0"/>
              <a:t>تابع ) من التشخيص إلي العلاج :              </a:t>
            </a:r>
            <a:br>
              <a:rPr lang="ar-EG" sz="3200" smtClean="0"/>
            </a:br>
            <a:r>
              <a:rPr lang="ar-EG" sz="3200" smtClean="0"/>
              <a:t>الوقاية كمدخل ارشادي                   </a:t>
            </a:r>
            <a:endParaRPr lang="en-US" sz="3200" smtClean="0"/>
          </a:p>
        </p:txBody>
      </p:sp>
      <p:sp>
        <p:nvSpPr>
          <p:cNvPr id="25603" name="Rectangle 3"/>
          <p:cNvSpPr>
            <a:spLocks noGrp="1" noChangeArrowheads="1"/>
          </p:cNvSpPr>
          <p:nvPr>
            <p:ph type="body" idx="1"/>
          </p:nvPr>
        </p:nvSpPr>
        <p:spPr>
          <a:xfrm>
            <a:off x="250825" y="1268413"/>
            <a:ext cx="8893175" cy="5400675"/>
          </a:xfrm>
        </p:spPr>
        <p:txBody>
          <a:bodyPr/>
          <a:lstStyle/>
          <a:p>
            <a:pPr algn="r" rtl="1" eaLnBrk="1" hangingPunct="1">
              <a:lnSpc>
                <a:spcPct val="90000"/>
              </a:lnSpc>
              <a:defRPr/>
            </a:pPr>
            <a:r>
              <a:rPr lang="ar-SA" smtClean="0"/>
              <a:t>مستويات الوقاية من ال</a:t>
            </a:r>
            <a:r>
              <a:rPr lang="ar-EG" smtClean="0"/>
              <a:t>إ</a:t>
            </a:r>
            <a:r>
              <a:rPr lang="ar-SA" smtClean="0"/>
              <a:t>عاقة :</a:t>
            </a:r>
          </a:p>
          <a:p>
            <a:pPr algn="r" rtl="1" eaLnBrk="1" hangingPunct="1">
              <a:lnSpc>
                <a:spcPct val="90000"/>
              </a:lnSpc>
              <a:defRPr/>
            </a:pPr>
            <a:r>
              <a:rPr lang="ar-SA" smtClean="0"/>
              <a:t>تلعب التربية الخاصة دوراً كبيراً فى الوقاية من ال</a:t>
            </a:r>
            <a:r>
              <a:rPr lang="ar-EG" smtClean="0"/>
              <a:t>إ</a:t>
            </a:r>
            <a:r>
              <a:rPr lang="ar-SA" smtClean="0"/>
              <a:t>عاقة فى ضوء مستويات الوقاية من ال</a:t>
            </a:r>
            <a:r>
              <a:rPr lang="ar-EG" smtClean="0"/>
              <a:t>إ</a:t>
            </a:r>
            <a:r>
              <a:rPr lang="ar-SA" smtClean="0"/>
              <a:t>عاقة حسب ما أشارت إلى ذلك منظمة الصحة العالمية :</a:t>
            </a:r>
          </a:p>
          <a:p>
            <a:pPr algn="r" rtl="1" eaLnBrk="1" hangingPunct="1">
              <a:lnSpc>
                <a:spcPct val="90000"/>
              </a:lnSpc>
              <a:defRPr/>
            </a:pPr>
            <a:r>
              <a:rPr lang="ar-SA" smtClean="0"/>
              <a:t>المستوى الأول : المدخل الوقائى العام :</a:t>
            </a:r>
          </a:p>
          <a:p>
            <a:pPr algn="r" rtl="1" eaLnBrk="1" hangingPunct="1">
              <a:lnSpc>
                <a:spcPct val="90000"/>
              </a:lnSpc>
              <a:defRPr/>
            </a:pPr>
            <a:r>
              <a:rPr lang="ar-SA" smtClean="0"/>
              <a:t>ويتم من خلال إجراءات تعمل على إزالة العوامل التى قد تؤدى إلى حدوث ال</a:t>
            </a:r>
            <a:r>
              <a:rPr lang="ar-EG" smtClean="0"/>
              <a:t>إ</a:t>
            </a:r>
            <a:r>
              <a:rPr lang="ar-SA" smtClean="0"/>
              <a:t>صابة بالخلل أو العجز عند الفرد؛ مثل ال</a:t>
            </a:r>
            <a:r>
              <a:rPr lang="ar-EG" smtClean="0"/>
              <a:t>إ</a:t>
            </a:r>
            <a:r>
              <a:rPr lang="ar-SA" smtClean="0"/>
              <a:t>جر</a:t>
            </a:r>
            <a:r>
              <a:rPr lang="ar-EG" smtClean="0"/>
              <a:t>ا</a:t>
            </a:r>
            <a:r>
              <a:rPr lang="ar-SA" smtClean="0"/>
              <a:t>ءات الصحية والاجتماعية على سبيل المثال التحصين ضده الأمراض، وتحسين مستوى رعاية الأم الحامل والتغلب على مشكلات الفقر، وبرامج تغذية الأطفال و</a:t>
            </a:r>
            <a:r>
              <a:rPr lang="ar-EG" smtClean="0"/>
              <a:t> </a:t>
            </a:r>
            <a:r>
              <a:rPr lang="ar-SA" smtClean="0"/>
              <a:t>الأرشاد الطبى، وقواعد أنظمة السلامة من مخاطر الطرق والمصانع والموانئ وغيرها ... الخ.</a:t>
            </a: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381000"/>
            <a:ext cx="8229600" cy="1049338"/>
          </a:xfrm>
        </p:spPr>
        <p:txBody>
          <a:bodyPr/>
          <a:lstStyle/>
          <a:p>
            <a:pPr eaLnBrk="1" hangingPunct="1">
              <a:defRPr/>
            </a:pPr>
            <a:r>
              <a:rPr lang="ar-EG" sz="3200" smtClean="0"/>
              <a:t>تابع ) من التشخيص إلي العلاج :                 </a:t>
            </a:r>
            <a:br>
              <a:rPr lang="ar-EG" sz="3200" smtClean="0"/>
            </a:br>
            <a:r>
              <a:rPr lang="ar-EG" sz="2800" smtClean="0"/>
              <a:t>الوقاية كمدخل ارشادي                          </a:t>
            </a:r>
            <a:br>
              <a:rPr lang="ar-EG" sz="2800" smtClean="0"/>
            </a:br>
            <a:endParaRPr lang="en-US" sz="2800" smtClean="0"/>
          </a:p>
        </p:txBody>
      </p:sp>
      <p:sp>
        <p:nvSpPr>
          <p:cNvPr id="26627" name="Rectangle 3"/>
          <p:cNvSpPr>
            <a:spLocks noGrp="1" noChangeArrowheads="1"/>
          </p:cNvSpPr>
          <p:nvPr>
            <p:ph type="body" idx="1"/>
          </p:nvPr>
        </p:nvSpPr>
        <p:spPr>
          <a:xfrm>
            <a:off x="0" y="1052513"/>
            <a:ext cx="9144000" cy="5546725"/>
          </a:xfrm>
        </p:spPr>
        <p:txBody>
          <a:bodyPr/>
          <a:lstStyle/>
          <a:p>
            <a:pPr algn="r" rtl="1" eaLnBrk="1" hangingPunct="1">
              <a:defRPr/>
            </a:pPr>
            <a:r>
              <a:rPr lang="ar-SA" sz="2800" smtClean="0"/>
              <a:t>المستوى الثانى : الكشف والرصد المبكر :</a:t>
            </a:r>
            <a:endParaRPr lang="ar-EG" sz="2800" smtClean="0"/>
          </a:p>
          <a:p>
            <a:pPr algn="r" rtl="1" eaLnBrk="1" hangingPunct="1">
              <a:defRPr/>
            </a:pPr>
            <a:r>
              <a:rPr lang="ar-EG" sz="2800" smtClean="0"/>
              <a:t>و</a:t>
            </a:r>
            <a:r>
              <a:rPr lang="ar-SA" sz="2800" smtClean="0"/>
              <a:t>الكشف المبكر لوقف المضاعفات الناتجة عن حدوث العوامل المؤدية إلى حالة الإصابة/ والحد منها ومن الإجراءات الوقائية فى المستوى الثانى عمل الفحوصات الأكلينيكية، والاختبارات المختلفة للكشف المبكر عن حالات الخلل الفسيولوجى، والعيوب التشريحية أو الاضطرابات النفسية فى صورة كشوف مسحية شاملة، وخدمات الصحة المدرسية فى مجال التربية الخاصة، والعناية الصحية المبكرة لعلاج ما يظهر من عيوب أو اضطرابات خلقية، وال</a:t>
            </a:r>
            <a:r>
              <a:rPr lang="ar-EG" sz="2800" smtClean="0"/>
              <a:t>ا</a:t>
            </a:r>
            <a:r>
              <a:rPr lang="ar-SA" sz="2800" smtClean="0"/>
              <a:t>جراءات التربوية اللازمة لأثراء البيئة الثقافية للأطفال المحرومة... الخ وفى المستوى الثانى للوقاية من ال</a:t>
            </a:r>
            <a:r>
              <a:rPr lang="ar-EG" sz="2800" smtClean="0"/>
              <a:t>إ</a:t>
            </a:r>
            <a:r>
              <a:rPr lang="ar-SA" sz="2800" smtClean="0"/>
              <a:t>عاقة تكون معظم الخدمات و</a:t>
            </a:r>
            <a:r>
              <a:rPr lang="ar-EG" sz="2800" smtClean="0"/>
              <a:t> </a:t>
            </a:r>
            <a:r>
              <a:rPr lang="ar-SA" sz="2800" smtClean="0"/>
              <a:t>ال</a:t>
            </a:r>
            <a:r>
              <a:rPr lang="ar-EG" sz="2800" smtClean="0"/>
              <a:t>إ</a:t>
            </a:r>
            <a:r>
              <a:rPr lang="ar-SA" sz="2800" smtClean="0"/>
              <a:t>جراءات الوقائية من الأعاقة موجهة نحو الأطفال وبخاصة الأكثر عرضه منهم، أو قابلة لل</a:t>
            </a:r>
            <a:r>
              <a:rPr lang="ar-EG" sz="2800" smtClean="0"/>
              <a:t>إ</a:t>
            </a:r>
            <a:r>
              <a:rPr lang="ar-SA" sz="2800" smtClean="0"/>
              <a:t>صابة بحالات القصور وما يصاحبها من </a:t>
            </a:r>
            <a:r>
              <a:rPr lang="ar-EG" sz="2800" smtClean="0"/>
              <a:t>ا</a:t>
            </a:r>
            <a:r>
              <a:rPr lang="ar-SA" sz="2800" smtClean="0"/>
              <a:t>ضطرابات.</a:t>
            </a:r>
            <a:endParaRPr lang="en-US"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ar-EG" sz="3200" smtClean="0"/>
              <a:t>تابع ) من التشخيص إلي العلاج :                 </a:t>
            </a:r>
            <a:br>
              <a:rPr lang="ar-EG" sz="3200" smtClean="0"/>
            </a:br>
            <a:r>
              <a:rPr lang="ar-EG" sz="2800" smtClean="0"/>
              <a:t>الوقاية كمدخل ارشادي                          </a:t>
            </a:r>
            <a:br>
              <a:rPr lang="ar-EG" sz="2800" smtClean="0"/>
            </a:br>
            <a:endParaRPr lang="en-US" sz="2800" smtClean="0"/>
          </a:p>
        </p:txBody>
      </p:sp>
      <p:sp>
        <p:nvSpPr>
          <p:cNvPr id="27651" name="Rectangle 3"/>
          <p:cNvSpPr>
            <a:spLocks noGrp="1" noChangeArrowheads="1"/>
          </p:cNvSpPr>
          <p:nvPr>
            <p:ph type="body" idx="1"/>
          </p:nvPr>
        </p:nvSpPr>
        <p:spPr>
          <a:xfrm>
            <a:off x="179388" y="1341438"/>
            <a:ext cx="8666162" cy="5327650"/>
          </a:xfrm>
        </p:spPr>
        <p:txBody>
          <a:bodyPr/>
          <a:lstStyle/>
          <a:p>
            <a:pPr algn="r" rtl="1" eaLnBrk="1" hangingPunct="1">
              <a:defRPr/>
            </a:pPr>
            <a:r>
              <a:rPr lang="en-GB" sz="2800" smtClean="0"/>
              <a:t> </a:t>
            </a:r>
            <a:r>
              <a:rPr lang="ar-SA" sz="2800" b="1" u="sng" smtClean="0"/>
              <a:t>المستوى الثالث : التدخل من أجل تقليل الخسائر</a:t>
            </a:r>
            <a:r>
              <a:rPr lang="ar-SA" sz="2800" smtClean="0"/>
              <a:t> :</a:t>
            </a:r>
            <a:endParaRPr lang="en-US" sz="2800" smtClean="0"/>
          </a:p>
          <a:p>
            <a:pPr algn="r" rtl="1" eaLnBrk="1" hangingPunct="1">
              <a:defRPr/>
            </a:pPr>
            <a:r>
              <a:rPr lang="ar-EG" sz="2800" smtClean="0"/>
              <a:t>الاهتمام</a:t>
            </a:r>
            <a:r>
              <a:rPr lang="ar-SA" sz="2800" smtClean="0"/>
              <a:t> بالتقليل أو الحد من الآثار السلبية المترتبة على حالة القصور أو العجز</a:t>
            </a:r>
            <a:r>
              <a:rPr lang="ar-EG" sz="2800" smtClean="0"/>
              <a:t> ,</a:t>
            </a:r>
            <a:r>
              <a:rPr lang="ar-SA" sz="2800" smtClean="0"/>
              <a:t> والتخفيف من حدتها. ومنع مضاعفاتها من خلال مجموعة من الخدمات المقدمة للأفراد بهدف مساعدتهم على التغلب على صعوبات التى لديهم </a:t>
            </a:r>
            <a:r>
              <a:rPr lang="ar-EG" sz="2800" smtClean="0"/>
              <a:t>بتقديم</a:t>
            </a:r>
            <a:r>
              <a:rPr lang="en-GB" sz="2800" smtClean="0"/>
              <a:t> </a:t>
            </a:r>
            <a:r>
              <a:rPr lang="ar-SA" sz="2800" smtClean="0"/>
              <a:t>مجموعة من الخدمات للأفراد بهدف مساعدتهم على التغلب على صعوبات التى لديهم (وهنا يظهر الدور الفعال للتربية الخاصة) من خلال مجموعة متنوعة ومرنة ومتكاملة من البرامج والأنشطة التربوية الخاصة. ومثيلتها فى التدريب والتأهيل والتشغيل المهنى، بال</a:t>
            </a:r>
            <a:r>
              <a:rPr lang="ar-EG" sz="2800" smtClean="0"/>
              <a:t>إ</a:t>
            </a:r>
            <a:r>
              <a:rPr lang="ar-SA" sz="2800" smtClean="0"/>
              <a:t>ضافة إلى تقديم الوسائل والأجهزة المعنية السمعية والبصرية والأطراف الصناعية، أو الخدمات الأخرى المساعدة كالعلاج الطبيعى وعلاج أمراض الكلام والنطق وغيرها</a:t>
            </a:r>
            <a:r>
              <a:rPr lang="en-GB" sz="2800" smtClean="0"/>
              <a:t>.</a:t>
            </a:r>
            <a:r>
              <a:rPr lang="en-US" sz="280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ar-EG" smtClean="0"/>
              <a:t>تابع  ) عملية التشخيص :          </a:t>
            </a:r>
            <a:endParaRPr lang="en-US" smtClean="0"/>
          </a:p>
        </p:txBody>
      </p:sp>
      <p:sp>
        <p:nvSpPr>
          <p:cNvPr id="14340" name="Rectangle 4"/>
          <p:cNvSpPr>
            <a:spLocks noGrp="1" noChangeArrowheads="1"/>
          </p:cNvSpPr>
          <p:nvPr>
            <p:ph type="body" idx="1"/>
          </p:nvPr>
        </p:nvSpPr>
        <p:spPr/>
        <p:txBody>
          <a:bodyPr/>
          <a:lstStyle/>
          <a:p>
            <a:pPr algn="r" rtl="1" eaLnBrk="1" hangingPunct="1">
              <a:spcBef>
                <a:spcPct val="0"/>
              </a:spcBef>
              <a:buClrTx/>
              <a:buFontTx/>
              <a:buNone/>
              <a:defRPr/>
            </a:pPr>
            <a:r>
              <a:rPr lang="ar-EG" sz="4400" smtClean="0">
                <a:effectLst/>
              </a:rPr>
              <a:t>من الأهداف الهامة التي يسعي</a:t>
            </a:r>
            <a:r>
              <a:rPr lang="ar-SA" sz="4400" smtClean="0">
                <a:effectLst/>
              </a:rPr>
              <a:t> التشخيص </a:t>
            </a:r>
            <a:r>
              <a:rPr lang="ar-EG" sz="4400" smtClean="0">
                <a:effectLst/>
              </a:rPr>
              <a:t>إلي تحقيقها</a:t>
            </a:r>
            <a:r>
              <a:rPr lang="ar-SA" sz="4400" smtClean="0">
                <a:effectLst/>
              </a:rPr>
              <a:t> تزويد المعالج بالتدخلات</a:t>
            </a:r>
            <a:r>
              <a:rPr lang="en-GB" sz="4400" smtClean="0">
                <a:effectLst/>
              </a:rPr>
              <a:t> </a:t>
            </a:r>
            <a:r>
              <a:rPr lang="en-US" sz="4400" smtClean="0">
                <a:effectLst/>
              </a:rPr>
              <a:t>intervention</a:t>
            </a:r>
            <a:r>
              <a:rPr lang="ar-SA" sz="4400" smtClean="0">
                <a:effectLst/>
              </a:rPr>
              <a:t> الملائمة للعلاج سواء أكانت عاجلة، أو آجلة لمدة قصيرة أو لمدة طويلة</a:t>
            </a:r>
            <a:r>
              <a:rPr lang="en-GB" sz="4400" smtClean="0">
                <a:effectLst/>
              </a:rPr>
              <a:t>.</a:t>
            </a:r>
            <a:r>
              <a:rPr lang="en-US" sz="400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ar-EG" smtClean="0"/>
              <a:t>تابع : من التشخيص إلي العلاج         </a:t>
            </a:r>
            <a:br>
              <a:rPr lang="ar-EG" smtClean="0"/>
            </a:br>
            <a:r>
              <a:rPr lang="ar-EG" smtClean="0"/>
              <a:t> الوقاية كمدخل ارشادي            </a:t>
            </a:r>
            <a:endParaRPr lang="en-US" smtClean="0"/>
          </a:p>
        </p:txBody>
      </p:sp>
      <p:sp>
        <p:nvSpPr>
          <p:cNvPr id="28675" name="Rectangle 3"/>
          <p:cNvSpPr>
            <a:spLocks noGrp="1" noChangeArrowheads="1"/>
          </p:cNvSpPr>
          <p:nvPr>
            <p:ph type="body" idx="1"/>
          </p:nvPr>
        </p:nvSpPr>
        <p:spPr/>
        <p:txBody>
          <a:bodyPr/>
          <a:lstStyle/>
          <a:p>
            <a:pPr algn="r" rtl="1" eaLnBrk="1" hangingPunct="1">
              <a:defRPr/>
            </a:pPr>
            <a:r>
              <a:rPr lang="ar-SA" b="1" smtClean="0"/>
              <a:t>الجانب الصحى</a:t>
            </a:r>
            <a:r>
              <a:rPr lang="en-GB" b="1" smtClean="0"/>
              <a:t> </a:t>
            </a:r>
            <a:r>
              <a:rPr lang="ar-SA" smtClean="0"/>
              <a:t>: بحيث يتم وقف امتداد آثار الضرر إلى أعضاء أخرى ومحاولة تقديم أفضل رعاية للجزء المصاب. وكلما تم التدخل فى وقت مبكر، ووفقاً للقواعد المعمول بها عالمياً، سوف نتمكن من تقليل تأثير الإصابة فى أضيق الحدود</a:t>
            </a:r>
            <a:r>
              <a:rPr lang="en-GB" smtClean="0"/>
              <a:t>.</a:t>
            </a:r>
            <a:r>
              <a:rPr lang="en-US"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p:txBody>
          <a:bodyPr/>
          <a:lstStyle/>
          <a:p>
            <a:pPr algn="r" rtl="1" eaLnBrk="1" hangingPunct="1">
              <a:lnSpc>
                <a:spcPct val="80000"/>
              </a:lnSpc>
              <a:defRPr/>
            </a:pPr>
            <a:r>
              <a:rPr lang="en-US" sz="2800" smtClean="0"/>
              <a:t>	</a:t>
            </a:r>
            <a:r>
              <a:rPr lang="ar-SA" sz="2800" b="1" smtClean="0"/>
              <a:t>الجانب النفسى</a:t>
            </a:r>
            <a:r>
              <a:rPr lang="en-GB" sz="2800" b="1" smtClean="0"/>
              <a:t> </a:t>
            </a:r>
            <a:r>
              <a:rPr lang="ar-SA" sz="2800" smtClean="0"/>
              <a:t>: عندما يشعر الفرد بما لحق به من أذى، فإن انعكاس ذلك الضرر على حالته النفسية يكون قاسياً، خاصة عند الإصابة المعيقة فى مرحلة متقدمة من العمر. حيث يشعر الفرد بمقدار ما لحق به من ضرر مقارنة لما قبل إصابته. وفى الحالة الولادية أو المبكر من الحياة قبل تكوين المفاهيم والإحساس الواعى بمقتضيات الحياة، يكون الضرر النفسى أقل حدة. وبالتالى فإن أهمية التأثير النفسى بتقوية الجرعة الإيمانية وتقبل قضاء الله وقدره، والعمل على توطين النفسى للتعامل معها من منطلق جديد، ب</a:t>
            </a:r>
            <a:r>
              <a:rPr lang="ar-EG" sz="2800" smtClean="0"/>
              <a:t>ا</a:t>
            </a:r>
            <a:r>
              <a:rPr lang="ar-SA" sz="2800" smtClean="0"/>
              <a:t>عتبار أن الحياة يمكن أن نحياها بشكل أفضل لو كان لدينا إيماناً قوياً و</a:t>
            </a:r>
            <a:r>
              <a:rPr lang="ar-EG" sz="2800" smtClean="0"/>
              <a:t>   </a:t>
            </a:r>
            <a:r>
              <a:rPr lang="ar-SA" sz="2800" smtClean="0"/>
              <a:t>ر</a:t>
            </a:r>
            <a:r>
              <a:rPr lang="ar-EG" sz="2800" smtClean="0"/>
              <a:t>ؤ</a:t>
            </a:r>
            <a:r>
              <a:rPr lang="ar-SA" sz="2800" smtClean="0"/>
              <a:t>ية جميلة للحياة. وبالتالى التدريب على الثقة بالنفس وبما تتمتع </a:t>
            </a:r>
            <a:endParaRPr lang="ar-EG" sz="2800" smtClean="0"/>
          </a:p>
          <a:p>
            <a:pPr algn="r" rtl="1" eaLnBrk="1" hangingPunct="1">
              <a:lnSpc>
                <a:spcPct val="80000"/>
              </a:lnSpc>
              <a:buFont typeface="Wingdings" pitchFamily="2" charset="2"/>
              <a:buNone/>
              <a:defRPr/>
            </a:pPr>
            <a:r>
              <a:rPr lang="ar-EG" sz="2800" smtClean="0"/>
              <a:t>   </a:t>
            </a:r>
            <a:r>
              <a:rPr lang="ar-SA" sz="2800" smtClean="0"/>
              <a:t>به من قدرات ومقومات أساسية كى تبدأ الحياة من جديد</a:t>
            </a:r>
            <a:r>
              <a:rPr lang="en-GB" sz="2800" smtClean="0"/>
              <a:t>.</a:t>
            </a:r>
            <a:r>
              <a:rPr lang="en-US" sz="2800" smtClean="0"/>
              <a:t> </a:t>
            </a:r>
          </a:p>
        </p:txBody>
      </p:sp>
      <p:sp>
        <p:nvSpPr>
          <p:cNvPr id="29700" name="Rectangle 4"/>
          <p:cNvSpPr>
            <a:spLocks noGrp="1" noRot="1" noChangeArrowheads="1"/>
          </p:cNvSpPr>
          <p:nvPr>
            <p:ph type="title"/>
          </p:nvPr>
        </p:nvSpPr>
        <p:spPr/>
        <p:txBody>
          <a:bodyPr/>
          <a:lstStyle/>
          <a:p>
            <a:pPr eaLnBrk="1" hangingPunct="1">
              <a:defRPr/>
            </a:pPr>
            <a:r>
              <a:rPr lang="ar-EG" smtClean="0"/>
              <a:t>تابع : من التشخيص إلي العلاج         </a:t>
            </a:r>
            <a:br>
              <a:rPr lang="ar-EG" smtClean="0"/>
            </a:br>
            <a:r>
              <a:rPr lang="ar-EG" smtClean="0"/>
              <a:t> الوقاية كمدخل ارشادي            </a:t>
            </a: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ar-EG" smtClean="0"/>
              <a:t>تابع : من التشخيص إلي العلاج         </a:t>
            </a:r>
            <a:br>
              <a:rPr lang="ar-EG" smtClean="0"/>
            </a:br>
            <a:r>
              <a:rPr lang="ar-EG" smtClean="0"/>
              <a:t> الوقاية كمدخل ارشادي           </a:t>
            </a:r>
            <a:endParaRPr lang="en-US" smtClean="0"/>
          </a:p>
        </p:txBody>
      </p:sp>
      <p:sp>
        <p:nvSpPr>
          <p:cNvPr id="30723" name="Rectangle 3"/>
          <p:cNvSpPr>
            <a:spLocks noGrp="1" noChangeArrowheads="1"/>
          </p:cNvSpPr>
          <p:nvPr>
            <p:ph type="body" idx="1"/>
          </p:nvPr>
        </p:nvSpPr>
        <p:spPr/>
        <p:txBody>
          <a:bodyPr/>
          <a:lstStyle/>
          <a:p>
            <a:pPr algn="r" rtl="1" eaLnBrk="1" hangingPunct="1">
              <a:lnSpc>
                <a:spcPct val="80000"/>
              </a:lnSpc>
              <a:defRPr/>
            </a:pPr>
            <a:r>
              <a:rPr lang="ar-SA" sz="2800" b="1" smtClean="0"/>
              <a:t>الجانب الاجتماعى </a:t>
            </a:r>
            <a:r>
              <a:rPr lang="ar-SA" sz="2800" smtClean="0"/>
              <a:t>: الأسرة هى المحط الثانى للحياة النفسية للمعاق، وكلما كانت الأسرة على درجة عالية من الإيمان والرضا بقضاء الله، والفهم الواعى لطبيعة الحالة، وإظهار الرغبة للمشاركة فى فريق العمل المصاحب للحالة. كما لابد من إظهار قدر كبير من الالتزام بتعليمات فريق الرعاية. كما لابد لأسرة المعاق إلا تخجل من حالته وتعمل على عزلها. كما لابد من إيجاد جو نفسى / اجتماعى داعم قائم على العناصر التالية :</a:t>
            </a:r>
          </a:p>
          <a:p>
            <a:pPr algn="r" rtl="1" eaLnBrk="1" hangingPunct="1">
              <a:lnSpc>
                <a:spcPct val="80000"/>
              </a:lnSpc>
              <a:defRPr/>
            </a:pPr>
            <a:r>
              <a:rPr lang="ar-SA" sz="2800" smtClean="0"/>
              <a:t>الوعى بالحالة.</a:t>
            </a:r>
          </a:p>
          <a:p>
            <a:pPr algn="r" rtl="1" eaLnBrk="1" hangingPunct="1">
              <a:lnSpc>
                <a:spcPct val="80000"/>
              </a:lnSpc>
              <a:defRPr/>
            </a:pPr>
            <a:r>
              <a:rPr lang="ar-SA" sz="2800" smtClean="0"/>
              <a:t>تقبله وعدم إظهار أى علامات سلبية تجاهه.</a:t>
            </a:r>
          </a:p>
          <a:p>
            <a:pPr algn="r" rtl="1" eaLnBrk="1" hangingPunct="1">
              <a:lnSpc>
                <a:spcPct val="80000"/>
              </a:lnSpc>
              <a:defRPr/>
            </a:pPr>
            <a:r>
              <a:rPr lang="ar-SA" sz="2800" smtClean="0"/>
              <a:t>العمل على إعادة تأهيل أفراد الأسرة، وجو الأسرة، والنظم الداخلية وتنظيم جو البيت بما يناسب طبيعة حالة المعاق.</a:t>
            </a:r>
            <a:endParaRPr lang="en-US"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ar-EG" smtClean="0"/>
              <a:t>تابع : من التشخيص إلي العلاج         </a:t>
            </a:r>
            <a:br>
              <a:rPr lang="ar-EG" smtClean="0"/>
            </a:br>
            <a:r>
              <a:rPr lang="ar-EG" smtClean="0"/>
              <a:t> الوقاية كمدخل ارشادي             </a:t>
            </a:r>
            <a:endParaRPr lang="en-US" smtClean="0"/>
          </a:p>
        </p:txBody>
      </p:sp>
      <p:sp>
        <p:nvSpPr>
          <p:cNvPr id="31747" name="Rectangle 3"/>
          <p:cNvSpPr>
            <a:spLocks noGrp="1" noChangeArrowheads="1"/>
          </p:cNvSpPr>
          <p:nvPr>
            <p:ph type="body" idx="1"/>
          </p:nvPr>
        </p:nvSpPr>
        <p:spPr/>
        <p:txBody>
          <a:bodyPr/>
          <a:lstStyle/>
          <a:p>
            <a:pPr algn="r" rtl="1" eaLnBrk="1" hangingPunct="1">
              <a:defRPr/>
            </a:pPr>
            <a:r>
              <a:rPr lang="ar-SA" sz="2800" b="1" smtClean="0"/>
              <a:t>الجانب التربوى والمهنى :</a:t>
            </a:r>
            <a:endParaRPr lang="ar-SA" sz="2800" smtClean="0"/>
          </a:p>
          <a:p>
            <a:pPr algn="r" rtl="1" eaLnBrk="1" hangingPunct="1">
              <a:defRPr/>
            </a:pPr>
            <a:r>
              <a:rPr lang="ar-SA" sz="2800" smtClean="0"/>
              <a:t>تتمتع برامج إعادة التأهيل والبرامج التعويضية و</a:t>
            </a:r>
            <a:r>
              <a:rPr lang="ar-EG" sz="2800" smtClean="0"/>
              <a:t> </a:t>
            </a:r>
            <a:r>
              <a:rPr lang="ar-SA" sz="2800" smtClean="0"/>
              <a:t>ال</a:t>
            </a:r>
            <a:r>
              <a:rPr lang="ar-EG" sz="2800" smtClean="0"/>
              <a:t>إ</a:t>
            </a:r>
            <a:r>
              <a:rPr lang="ar-SA" sz="2800" smtClean="0"/>
              <a:t>ثرائية بنتائج جيدة، وقد تكون بعض مخاوف المعاق تنصب على تأثير إعاقته على نموه التربوى أو المهنى أو الاجتماعى. حيث تتجه ظروف الإعاقة إلى المنع والاستبعاد والعزل من بعض البرامج التربوية أو المهنية وبالتالى لابد من اقتناع المعاق بظروف إعاقته، وتهيئة نفسه إلى تغير تطلعاته القديمة وإحلال غيرها، مع العمل على الالتحاق ببرامج إعادة التأهيل والبرامج التربوية المساعدة، واكتساب مهارات العمل الجديد.</a:t>
            </a:r>
            <a:endParaRPr lang="en-US" sz="2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r" rtl="1" eaLnBrk="1" hangingPunct="1">
              <a:defRPr/>
            </a:pPr>
            <a:r>
              <a:rPr lang="ar-EG" smtClean="0"/>
              <a:t>        تابع : من التشخيص إلي العلاج</a:t>
            </a:r>
            <a:br>
              <a:rPr lang="ar-EG" smtClean="0"/>
            </a:br>
            <a:r>
              <a:rPr lang="ar-EG" smtClean="0"/>
              <a:t>              الوقاية كمدخل ارشادي </a:t>
            </a:r>
            <a:endParaRPr lang="en-US" smtClean="0"/>
          </a:p>
        </p:txBody>
      </p:sp>
      <p:sp>
        <p:nvSpPr>
          <p:cNvPr id="32771" name="Rectangle 3"/>
          <p:cNvSpPr>
            <a:spLocks noGrp="1" noChangeArrowheads="1"/>
          </p:cNvSpPr>
          <p:nvPr>
            <p:ph type="body" idx="1"/>
          </p:nvPr>
        </p:nvSpPr>
        <p:spPr/>
        <p:txBody>
          <a:bodyPr/>
          <a:lstStyle/>
          <a:p>
            <a:pPr algn="r" rtl="1" eaLnBrk="1" hangingPunct="1">
              <a:defRPr/>
            </a:pPr>
            <a:r>
              <a:rPr lang="ar-SA" smtClean="0"/>
              <a:t>- أهمية المدخل الإرشادى فى التعامل مع الإعاقة :</a:t>
            </a:r>
          </a:p>
          <a:p>
            <a:pPr algn="r" rtl="1" eaLnBrk="1" hangingPunct="1">
              <a:defRPr/>
            </a:pPr>
            <a:r>
              <a:rPr lang="ar-SA" smtClean="0"/>
              <a:t>تلافى خطورة الإعاقة، وعدم امتداد آثارها على باقى الوظائف الحيوية لدى الفرد.</a:t>
            </a:r>
          </a:p>
          <a:p>
            <a:pPr algn="r" rtl="1" eaLnBrk="1" hangingPunct="1">
              <a:defRPr/>
            </a:pPr>
            <a:r>
              <a:rPr lang="ar-SA" smtClean="0"/>
              <a:t>زيادة درجات الوعى بالإعاقة، والتأكيد على تنفيذ متطلبات الرعاية وإعادة التأهيل.</a:t>
            </a:r>
          </a:p>
          <a:p>
            <a:pPr algn="r" rtl="1" eaLnBrk="1" hangingPunct="1">
              <a:defRPr/>
            </a:pPr>
            <a:r>
              <a:rPr lang="ar-SA" smtClean="0"/>
              <a:t>الالتحاق بالبرامج الفعالة القائمة على إعادة تدريب وتأهيل المعاق والمحيطين به.</a:t>
            </a:r>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381000"/>
            <a:ext cx="8229600" cy="428625"/>
          </a:xfrm>
        </p:spPr>
        <p:txBody>
          <a:bodyPr/>
          <a:lstStyle/>
          <a:p>
            <a:pPr eaLnBrk="1" hangingPunct="1">
              <a:defRPr/>
            </a:pPr>
            <a:endParaRPr lang="en-US" sz="4000" smtClean="0"/>
          </a:p>
        </p:txBody>
      </p:sp>
      <p:sp>
        <p:nvSpPr>
          <p:cNvPr id="33795" name="Rectangle 3"/>
          <p:cNvSpPr>
            <a:spLocks noGrp="1" noChangeArrowheads="1"/>
          </p:cNvSpPr>
          <p:nvPr>
            <p:ph type="body" idx="1"/>
          </p:nvPr>
        </p:nvSpPr>
        <p:spPr>
          <a:xfrm>
            <a:off x="838200" y="765175"/>
            <a:ext cx="8007350" cy="5903913"/>
          </a:xfrm>
        </p:spPr>
        <p:txBody>
          <a:bodyPr/>
          <a:lstStyle/>
          <a:p>
            <a:pPr marL="609600" indent="-609600" algn="r" rtl="1" eaLnBrk="1" hangingPunct="1">
              <a:lnSpc>
                <a:spcPct val="90000"/>
              </a:lnSpc>
              <a:defRPr/>
            </a:pPr>
            <a:r>
              <a:rPr lang="ar-SA" sz="2400" smtClean="0"/>
              <a:t>- أهمية المدخل الإرشادى فى التعامل مع الإعاقة :</a:t>
            </a:r>
          </a:p>
          <a:p>
            <a:pPr marL="609600" indent="-609600" algn="r" rtl="1" eaLnBrk="1" hangingPunct="1">
              <a:lnSpc>
                <a:spcPct val="90000"/>
              </a:lnSpc>
              <a:defRPr/>
            </a:pPr>
            <a:r>
              <a:rPr lang="ar-SA" sz="2400" smtClean="0"/>
              <a:t>تلافى خطورة الإعاقة، وعدم امتداد آثارها على باقى الوظائف الحيوية لدى الفرد.</a:t>
            </a:r>
          </a:p>
          <a:p>
            <a:pPr marL="609600" indent="-609600" algn="r" rtl="1" eaLnBrk="1" hangingPunct="1">
              <a:lnSpc>
                <a:spcPct val="90000"/>
              </a:lnSpc>
              <a:defRPr/>
            </a:pPr>
            <a:r>
              <a:rPr lang="ar-SA" sz="2400" smtClean="0"/>
              <a:t>زيادة درجات الوعى بالإعاقة، والتأكيد على تنفيذ متطلبات الرعاية وإعادة التأهيل.</a:t>
            </a:r>
          </a:p>
          <a:p>
            <a:pPr marL="609600" indent="-609600" algn="r" rtl="1" eaLnBrk="1" hangingPunct="1">
              <a:lnSpc>
                <a:spcPct val="90000"/>
              </a:lnSpc>
              <a:defRPr/>
            </a:pPr>
            <a:r>
              <a:rPr lang="ar-SA" sz="2400" smtClean="0"/>
              <a:t>الالتحاق بالبرامج الفعالة القائمة على إعادة تدريب وتأهيل المعاق والمحيطين به.متطلبات الرعاية وإعادة التأهيل.</a:t>
            </a:r>
          </a:p>
          <a:p>
            <a:pPr marL="609600" indent="-609600" algn="r" rtl="1" eaLnBrk="1" hangingPunct="1">
              <a:lnSpc>
                <a:spcPct val="90000"/>
              </a:lnSpc>
              <a:defRPr/>
            </a:pPr>
            <a:r>
              <a:rPr lang="ar-SA" sz="2400" smtClean="0"/>
              <a:t>الالتحاق بالبرامج الفعالة القائمة على إعادة تدريب وتأهيل المعاق والمحيطين به.</a:t>
            </a:r>
          </a:p>
          <a:p>
            <a:pPr marL="609600" indent="-609600" algn="r" rtl="1" eaLnBrk="1" hangingPunct="1">
              <a:lnSpc>
                <a:spcPct val="90000"/>
              </a:lnSpc>
              <a:defRPr/>
            </a:pPr>
            <a:r>
              <a:rPr lang="ar-SA" sz="2400" smtClean="0"/>
              <a:t>العائد الاقتصادى من تحقيق معدل عالى فى الوقاية من الرعاية ومدى تحقيق مستوى مقبول فى تلافى آثاره السلبية – ويتم ذلك فى ثلاثة جوانب هامة :</a:t>
            </a:r>
          </a:p>
          <a:p>
            <a:pPr marL="990600" lvl="1" indent="-533400" algn="r" rtl="1" eaLnBrk="1" hangingPunct="1">
              <a:lnSpc>
                <a:spcPct val="90000"/>
              </a:lnSpc>
              <a:defRPr/>
            </a:pPr>
            <a:r>
              <a:rPr lang="ar-SA" sz="2000" smtClean="0"/>
              <a:t>الاستثمار الجيد للجهود البشرية المقدمة للرعاية والوقاية بحيث يمكن الاستفادة منها أطول فترة ممكنة.</a:t>
            </a:r>
          </a:p>
          <a:p>
            <a:pPr marL="990600" lvl="1" indent="-533400" algn="r" rtl="1" eaLnBrk="1" hangingPunct="1">
              <a:lnSpc>
                <a:spcPct val="90000"/>
              </a:lnSpc>
              <a:defRPr/>
            </a:pPr>
            <a:r>
              <a:rPr lang="ar-SA" sz="2000" smtClean="0"/>
              <a:t>الاقتصاد فى التكاليف المادية، إلا ما تقتضيه الحالة.</a:t>
            </a:r>
          </a:p>
          <a:p>
            <a:pPr marL="990600" lvl="1" indent="-533400" algn="r" rtl="1" eaLnBrk="1" hangingPunct="1">
              <a:lnSpc>
                <a:spcPct val="90000"/>
              </a:lnSpc>
              <a:defRPr/>
            </a:pPr>
            <a:r>
              <a:rPr lang="ar-SA" sz="2000" smtClean="0"/>
              <a:t>تحويل المعاقين إلى أفراد منتجين وطبيعيين فى الحياة.</a:t>
            </a:r>
            <a:endParaRPr lang="ar-EG" sz="2000" smtClean="0"/>
          </a:p>
          <a:p>
            <a:pPr marL="990600" lvl="1" indent="-533400" algn="r" rtl="1" eaLnBrk="1" hangingPunct="1">
              <a:lnSpc>
                <a:spcPct val="90000"/>
              </a:lnSpc>
              <a:defRPr/>
            </a:pPr>
            <a:endParaRPr lang="ar-EG" sz="2000" smtClean="0"/>
          </a:p>
          <a:p>
            <a:pPr marL="990600" lvl="1" indent="-533400" algn="r" rtl="1" eaLnBrk="1" hangingPunct="1">
              <a:lnSpc>
                <a:spcPct val="90000"/>
              </a:lnSpc>
              <a:defRPr/>
            </a:pPr>
            <a:endParaRPr lang="ar-EG" sz="2000" smtClean="0"/>
          </a:p>
          <a:p>
            <a:pPr marL="990600" lvl="1" indent="-533400" algn="r" rtl="1" eaLnBrk="1" hangingPunct="1">
              <a:lnSpc>
                <a:spcPct val="90000"/>
              </a:lnSpc>
              <a:defRPr/>
            </a:pPr>
            <a:endParaRPr lang="ar-EG" sz="2000" smtClean="0"/>
          </a:p>
          <a:p>
            <a:pPr marL="990600" lvl="1" indent="-533400" algn="r" rtl="1" eaLnBrk="1" hangingPunct="1">
              <a:lnSpc>
                <a:spcPct val="90000"/>
              </a:lnSpc>
              <a:defRPr/>
            </a:pPr>
            <a:endParaRPr lang="en-US" sz="20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81000"/>
            <a:ext cx="8229600" cy="360363"/>
          </a:xfrm>
        </p:spPr>
        <p:txBody>
          <a:bodyPr/>
          <a:lstStyle/>
          <a:p>
            <a:pPr eaLnBrk="1" hangingPunct="1">
              <a:defRPr/>
            </a:pPr>
            <a:endParaRPr lang="en-US" sz="4000" smtClean="0"/>
          </a:p>
        </p:txBody>
      </p:sp>
      <p:sp>
        <p:nvSpPr>
          <p:cNvPr id="34819" name="Rectangle 3"/>
          <p:cNvSpPr>
            <a:spLocks noGrp="1" noChangeArrowheads="1"/>
          </p:cNvSpPr>
          <p:nvPr>
            <p:ph type="body" idx="1"/>
          </p:nvPr>
        </p:nvSpPr>
        <p:spPr>
          <a:xfrm>
            <a:off x="900113" y="1268413"/>
            <a:ext cx="8007350" cy="5259387"/>
          </a:xfrm>
        </p:spPr>
        <p:txBody>
          <a:bodyPr/>
          <a:lstStyle/>
          <a:p>
            <a:pPr algn="r" rtl="1" eaLnBrk="1" hangingPunct="1">
              <a:defRPr/>
            </a:pPr>
            <a:r>
              <a:rPr lang="ar-SA" smtClean="0"/>
              <a:t>كيفية رعاية المعاقين (مدخل تربوى)</a:t>
            </a:r>
          </a:p>
          <a:p>
            <a:pPr algn="r" rtl="1" eaLnBrk="1" hangingPunct="1">
              <a:defRPr/>
            </a:pPr>
            <a:r>
              <a:rPr lang="ar-SA" smtClean="0"/>
              <a:t>نظراً لتنوع الاعاقات ومستوياتها تختلف الخدمات التى يجب تقديمها للرعاية اللازمة للمعاق باختلاف طبيعة ودرجة الأعاقة والمرحلة العمرية. كما أن هذه الخدمات لابد أن تكون متفاعلة ومتنوعة ومستمرة باستمرار الإعاقة. وفيما يلى نعرض لأهم تلك الخدمات على الترتيب منذ مراحل الطفولة الأولى للمعاق، وقبل دخوله المدرسة ممتدة إلى نوعيات أخرى من الخدمة أثناء دراسته ويعد دراسته والتخرج من المؤسسة التربوية الخاصة به.</a:t>
            </a: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381000"/>
            <a:ext cx="8229600" cy="428625"/>
          </a:xfrm>
        </p:spPr>
        <p:txBody>
          <a:bodyPr/>
          <a:lstStyle/>
          <a:p>
            <a:pPr eaLnBrk="1" hangingPunct="1">
              <a:defRPr/>
            </a:pPr>
            <a:endParaRPr lang="en-US" sz="4000" smtClean="0"/>
          </a:p>
        </p:txBody>
      </p:sp>
      <p:sp>
        <p:nvSpPr>
          <p:cNvPr id="35843" name="Rectangle 3"/>
          <p:cNvSpPr>
            <a:spLocks noGrp="1" noChangeArrowheads="1"/>
          </p:cNvSpPr>
          <p:nvPr>
            <p:ph type="body" idx="1"/>
          </p:nvPr>
        </p:nvSpPr>
        <p:spPr>
          <a:xfrm>
            <a:off x="838200" y="836613"/>
            <a:ext cx="8007350" cy="5832475"/>
          </a:xfrm>
        </p:spPr>
        <p:txBody>
          <a:bodyPr/>
          <a:lstStyle/>
          <a:p>
            <a:pPr algn="r" rtl="1" eaLnBrk="1" hangingPunct="1">
              <a:lnSpc>
                <a:spcPct val="80000"/>
              </a:lnSpc>
              <a:defRPr/>
            </a:pPr>
            <a:r>
              <a:rPr lang="ar-SA" sz="2800" smtClean="0"/>
              <a:t>– خدمات التشخيص :-</a:t>
            </a:r>
          </a:p>
          <a:p>
            <a:pPr algn="r" rtl="1" eaLnBrk="1" hangingPunct="1">
              <a:lnSpc>
                <a:spcPct val="80000"/>
              </a:lnSpc>
              <a:defRPr/>
            </a:pPr>
            <a:r>
              <a:rPr lang="ar-SA" sz="2800" smtClean="0"/>
              <a:t>ويقصد بخدمات التشخيص هنا مجموع البرامج والجهود المنظمة الهادفة للكشف المبكر عن حالات </a:t>
            </a:r>
            <a:r>
              <a:rPr lang="ar-EG" sz="2800" smtClean="0"/>
              <a:t>ا</a:t>
            </a:r>
            <a:r>
              <a:rPr lang="ar-SA" sz="2800" smtClean="0"/>
              <a:t>ل</a:t>
            </a:r>
            <a:r>
              <a:rPr lang="ar-EG" sz="2800" smtClean="0"/>
              <a:t>إ</a:t>
            </a:r>
            <a:r>
              <a:rPr lang="ar-SA" sz="2800" smtClean="0"/>
              <a:t>عاقة، وتحديد درجتها ووصف الإجراءات والبرامج العلاجية اللازمة لها. فعلى سبيل المثال وجود برنامج للتخطيط والقياس السمعى ضمن إطار برنامج الصحة المدرسية يساعد فى الكشف عن الحالات التى تعانى من صعوبات سمعية، ويحدد لها الأجهزة أو المصححات السمعية المناسبة، أو </a:t>
            </a:r>
            <a:r>
              <a:rPr lang="ar-EG" sz="2800" smtClean="0"/>
              <a:t>ا</a:t>
            </a:r>
            <a:r>
              <a:rPr lang="ar-SA" sz="2800" smtClean="0"/>
              <a:t>ل</a:t>
            </a:r>
            <a:r>
              <a:rPr lang="ar-EG" sz="2800" smtClean="0"/>
              <a:t>إ</a:t>
            </a:r>
            <a:r>
              <a:rPr lang="ar-SA" sz="2800" smtClean="0"/>
              <a:t>جرء</a:t>
            </a:r>
            <a:r>
              <a:rPr lang="ar-EG" sz="2800" smtClean="0"/>
              <a:t>ا</a:t>
            </a:r>
            <a:r>
              <a:rPr lang="ar-SA" sz="2800" smtClean="0"/>
              <a:t>ت الطبية اللازمة، وكما يعمل على التقييم الشامل للاحتياجات الخاصة للطفل المصاب بفقدان سمعى بحيث لا يقتصر فقط على تشخيص القدرة على السمع، وإنما يشمل أيضاً تقييم الآثار السلبية الناجمة عن الفقدان الكلى للسمع سواء على النمو اللغوى أو العقلى، والخصائص النفسية والاجتماعية الأخرى. وفى ضوء نتائج هذا التقييم الشامل يتم تحديد نوع البرنامج التربوى، والخدمات النفسية والاجتماعية اللازمة لهذا الطفل. وبالتالى فان خدمات التشخيص ليس مجرد توفرها فقط بل سعيها نحو اكتشافها والوصول إليها.</a:t>
            </a:r>
            <a:endParaRPr lang="en-US" sz="28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8313" y="-715963"/>
            <a:ext cx="8385175" cy="1431926"/>
          </a:xfrm>
        </p:spPr>
        <p:txBody>
          <a:bodyPr/>
          <a:lstStyle/>
          <a:p>
            <a:pPr eaLnBrk="1" hangingPunct="1">
              <a:defRPr/>
            </a:pPr>
            <a:endParaRPr lang="en-US" smtClean="0"/>
          </a:p>
        </p:txBody>
      </p:sp>
      <p:sp>
        <p:nvSpPr>
          <p:cNvPr id="36867" name="Rectangle 3"/>
          <p:cNvSpPr>
            <a:spLocks noGrp="1" noChangeArrowheads="1"/>
          </p:cNvSpPr>
          <p:nvPr>
            <p:ph type="body" idx="1"/>
          </p:nvPr>
        </p:nvSpPr>
        <p:spPr>
          <a:xfrm>
            <a:off x="838200" y="908050"/>
            <a:ext cx="8007350" cy="5187950"/>
          </a:xfrm>
        </p:spPr>
        <p:txBody>
          <a:bodyPr/>
          <a:lstStyle/>
          <a:p>
            <a:pPr algn="r" rtl="1" eaLnBrk="1" hangingPunct="1">
              <a:lnSpc>
                <a:spcPct val="90000"/>
              </a:lnSpc>
              <a:defRPr/>
            </a:pPr>
            <a:r>
              <a:rPr lang="ar-SA" sz="2400" smtClean="0"/>
              <a:t>- خدمات الرعاية المبكرة :</a:t>
            </a:r>
          </a:p>
          <a:p>
            <a:pPr algn="r" rtl="1" eaLnBrk="1" hangingPunct="1">
              <a:lnSpc>
                <a:spcPct val="90000"/>
              </a:lnSpc>
              <a:defRPr/>
            </a:pPr>
            <a:r>
              <a:rPr lang="ar-SA" sz="2400" smtClean="0"/>
              <a:t>ويقصد بخدمات الرعاية المبكرة تقديم كافة الخدمات العلاجية أو التصحيحية لجوانب الاضطراب أو</a:t>
            </a:r>
            <a:r>
              <a:rPr lang="ar-EG" sz="2400" smtClean="0"/>
              <a:t> </a:t>
            </a:r>
            <a:r>
              <a:rPr lang="ar-SA" sz="2400" smtClean="0"/>
              <a:t>الانحراف فى الخصائص الجسمية أو الحسية أو المعرفية فى أسرع وقت ممكن، ثم ملاحظة الأعراض الدالة على تلك الانحرافات أو الشروط الكافية ل</a:t>
            </a:r>
            <a:r>
              <a:rPr lang="ar-EG" sz="2400" smtClean="0"/>
              <a:t>ا</a:t>
            </a:r>
            <a:r>
              <a:rPr lang="ar-SA" sz="2400" smtClean="0"/>
              <a:t>حداثها. وبالتالى فأن تلك الخدمات لا تقتصر على ما سبق من تشخيص وتحديد ما يعانون من أعاقة ما، بل ان ذلك يشمل أيضاً أولئك الأفراد الذين توحى لنا ظروفهم البيئية أو بعض سماتهم الأخرى بأنهم أكثر عرضة من غيرهم لل</a:t>
            </a:r>
            <a:r>
              <a:rPr lang="ar-EG" sz="2400" smtClean="0"/>
              <a:t>إ</a:t>
            </a:r>
            <a:r>
              <a:rPr lang="ar-SA" sz="2400" smtClean="0"/>
              <a:t>صابة بالإعاقة. ومن الأمثلة على ذلك الطفل الذى يولد غير مكتمل النمو، أو ناقص الوزن أو من ينتمى إلى أسرة مفككة ولا تتوفر له العناية والرعاية العاطفية والثقافية المناسبة مثل الأطفال المعاقين عقلياً، وذوى الاضطرابات السلوكية.ويجب الإشارة هنا إلى أن حصر ومتابعة مثل تلك الحالات وتوفير البرامج التعويضية سواء اكانت صحية أو تربوية أو نفسية... الخ يسهم بلا شك فى الحد من مخاطر الاصابة بالإعاقة، ثم أن نجاح أهداف تلك الخدمات يعتمد بشكل أساسى على توافر خدمات التشخيص.</a:t>
            </a:r>
            <a:endParaRPr lang="en-US" sz="24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381000"/>
            <a:ext cx="8229600" cy="220663"/>
          </a:xfrm>
        </p:spPr>
        <p:txBody>
          <a:bodyPr/>
          <a:lstStyle/>
          <a:p>
            <a:pPr eaLnBrk="1" hangingPunct="1">
              <a:defRPr/>
            </a:pPr>
            <a:endParaRPr lang="en-US" sz="4000" smtClean="0"/>
          </a:p>
        </p:txBody>
      </p:sp>
      <p:sp>
        <p:nvSpPr>
          <p:cNvPr id="37891" name="Rectangle 3"/>
          <p:cNvSpPr>
            <a:spLocks noGrp="1" noChangeArrowheads="1"/>
          </p:cNvSpPr>
          <p:nvPr>
            <p:ph type="body" idx="1"/>
          </p:nvPr>
        </p:nvSpPr>
        <p:spPr>
          <a:xfrm>
            <a:off x="838200" y="765175"/>
            <a:ext cx="8007350" cy="5832475"/>
          </a:xfrm>
        </p:spPr>
        <p:txBody>
          <a:bodyPr/>
          <a:lstStyle/>
          <a:p>
            <a:pPr algn="r" rtl="1" eaLnBrk="1" hangingPunct="1">
              <a:lnSpc>
                <a:spcPct val="90000"/>
              </a:lnSpc>
              <a:defRPr/>
            </a:pPr>
            <a:r>
              <a:rPr lang="ar-SA" smtClean="0"/>
              <a:t>- خدمات الإرشاد الأسرى :</a:t>
            </a:r>
          </a:p>
          <a:p>
            <a:pPr algn="r" rtl="1" eaLnBrk="1" hangingPunct="1">
              <a:lnSpc>
                <a:spcPct val="90000"/>
              </a:lnSpc>
              <a:defRPr/>
            </a:pPr>
            <a:r>
              <a:rPr lang="ar-SA" smtClean="0"/>
              <a:t>تمثل الأسرة هنا مؤسسة وهى من أهم المؤسسات المجتمعية فى حياة الفرد، خاصة فى مراحل الطفولة. وتكتسب الأسرة أهمية أكبر بالنسبة للطفل المعاق نظراً لاعتماده على اسرته بدرجة أكبر عن الأطفال العاديين من نفس السن. وتعتبر اتجاهات الأسرة نحو طفلها المعاق، وقدرتها على التعامل معه واهتمامها بمؤسسات تربيته، والتعاون معها تعد فى الأساس متغيرات ذات أهمية متميزة فى تحديد واضح لملامح ذلك الطفل، وبناءاً على ذلك فقد أصبحت الاستراتيجيات الحديثة فى تربية المعاقين وتأهيلهم تولى أهمية كبيرة لدور الأسرة ومشاركتها فى اتخاذ ما يصدر من قرارات تربوية وبشكل فعال.</a:t>
            </a: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260350"/>
            <a:ext cx="7772400" cy="1470025"/>
          </a:xfrm>
        </p:spPr>
        <p:txBody>
          <a:bodyPr/>
          <a:lstStyle/>
          <a:p>
            <a:pPr eaLnBrk="1" hangingPunct="1">
              <a:defRPr/>
            </a:pPr>
            <a:r>
              <a:rPr lang="ar-EG" sz="4000" smtClean="0"/>
              <a:t>محاضرات في التعلم العلاجي           </a:t>
            </a:r>
            <a:br>
              <a:rPr lang="ar-EG" sz="4000" smtClean="0"/>
            </a:br>
            <a:r>
              <a:rPr lang="ar-EG" sz="2800" smtClean="0"/>
              <a:t>التشخيص  :      </a:t>
            </a:r>
            <a:r>
              <a:rPr lang="ar-EG" sz="3200" smtClean="0"/>
              <a:t>مراحل التشخيص            </a:t>
            </a:r>
            <a:r>
              <a:rPr lang="ar-EG" sz="4000" smtClean="0"/>
              <a:t> </a:t>
            </a:r>
            <a:endParaRPr lang="en-US" sz="4000" smtClean="0"/>
          </a:p>
        </p:txBody>
      </p:sp>
      <p:sp>
        <p:nvSpPr>
          <p:cNvPr id="2051" name="Rectangle 3"/>
          <p:cNvSpPr>
            <a:spLocks noGrp="1" noChangeArrowheads="1"/>
          </p:cNvSpPr>
          <p:nvPr>
            <p:ph type="subTitle" idx="1"/>
          </p:nvPr>
        </p:nvSpPr>
        <p:spPr>
          <a:xfrm>
            <a:off x="0" y="2060575"/>
            <a:ext cx="8893175" cy="4797425"/>
          </a:xfrm>
        </p:spPr>
        <p:txBody>
          <a:bodyPr/>
          <a:lstStyle/>
          <a:p>
            <a:pPr eaLnBrk="1" hangingPunct="1">
              <a:defRPr/>
            </a:pPr>
            <a:r>
              <a:rPr lang="ar-EG" sz="2800" smtClean="0"/>
              <a:t>مقدمة عن التشخيص :                                                    </a:t>
            </a:r>
          </a:p>
          <a:p>
            <a:pPr eaLnBrk="1" hangingPunct="1">
              <a:defRPr/>
            </a:pPr>
            <a:r>
              <a:rPr lang="ar-EG" sz="2800" smtClean="0"/>
              <a:t>المرحلة الأولي : التشخيص المبدئي : يعتمد علي 1- المظاهر الإكلينكية للحالة . 2- خبرة المعلم . 3- المتابعة السلوكية .</a:t>
            </a:r>
          </a:p>
          <a:p>
            <a:pPr eaLnBrk="1" hangingPunct="1">
              <a:defRPr/>
            </a:pPr>
            <a:r>
              <a:rPr lang="ar-EG" sz="2800" smtClean="0"/>
              <a:t>المرحلة الثانية : التشخيص الإحالي : يعتمد علي التقارير التي تقدم من فريق من الأخصائيين ( أطباء في التخصص, اختبارات نفسية وعقلية ).</a:t>
            </a:r>
          </a:p>
          <a:p>
            <a:pPr eaLnBrk="1" hangingPunct="1">
              <a:defRPr/>
            </a:pPr>
            <a:r>
              <a:rPr lang="ar-EG" sz="2800" smtClean="0"/>
              <a:t>المرحلة الثالثة : التشخيص التأكيدي : يعتمد علي إعادة القيام بإجراء تشخيص متعدد يتدخل فيه التشخيص النيورولوجي وتحديد مستوي الإعاقة لتوفير الخدمات العلاجية  .</a:t>
            </a:r>
          </a:p>
          <a:p>
            <a:pPr eaLnBrk="1" hangingPunct="1">
              <a:defRPr/>
            </a:pPr>
            <a:r>
              <a:rPr lang="ar-EG" sz="2800" smtClean="0"/>
              <a:t>المرحلة الرابعة : التشخيص العميق و المستمر و المتابع : لمتابعة تطور الحالة وتغيير البرامج العلاجية وفقا لتطورها.  </a:t>
            </a:r>
            <a:endParaRPr lang="en-US" sz="28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381000"/>
            <a:ext cx="8229600" cy="293688"/>
          </a:xfrm>
        </p:spPr>
        <p:txBody>
          <a:bodyPr/>
          <a:lstStyle/>
          <a:p>
            <a:pPr eaLnBrk="1" hangingPunct="1">
              <a:defRPr/>
            </a:pPr>
            <a:endParaRPr lang="en-US" sz="4000" smtClean="0"/>
          </a:p>
        </p:txBody>
      </p:sp>
      <p:sp>
        <p:nvSpPr>
          <p:cNvPr id="38915" name="Rectangle 3"/>
          <p:cNvSpPr>
            <a:spLocks noGrp="1" noChangeArrowheads="1"/>
          </p:cNvSpPr>
          <p:nvPr>
            <p:ph type="body" idx="1"/>
          </p:nvPr>
        </p:nvSpPr>
        <p:spPr>
          <a:xfrm>
            <a:off x="838200" y="692150"/>
            <a:ext cx="8007350" cy="5403850"/>
          </a:xfrm>
        </p:spPr>
        <p:txBody>
          <a:bodyPr/>
          <a:lstStyle/>
          <a:p>
            <a:pPr algn="r" rtl="1" eaLnBrk="1" hangingPunct="1">
              <a:lnSpc>
                <a:spcPct val="90000"/>
              </a:lnSpc>
              <a:defRPr/>
            </a:pPr>
            <a:r>
              <a:rPr lang="ar-SA" sz="2400" smtClean="0"/>
              <a:t>الخدمات التعليمية :</a:t>
            </a:r>
          </a:p>
          <a:p>
            <a:pPr algn="r" rtl="1" eaLnBrk="1" hangingPunct="1">
              <a:lnSpc>
                <a:spcPct val="90000"/>
              </a:lnSpc>
              <a:defRPr/>
            </a:pPr>
            <a:r>
              <a:rPr lang="ar-SA" sz="2400" smtClean="0"/>
              <a:t>تعمل الخدمات التعليمية على توفير البيئة التعليمية المناسبة، والتى تسمح للطالب بتحقيق أقصى درجة من النمو العاطفى والاجتماعى والجسمى وفق امكاناته وقدراته الخاصة. وهذا لا ينكر على المعاق حقه فى الحصول على خدمات تعليمية ملائمة. مع العلم بأن المعاقين قادرون على التعلم مثل العاديين، والاختلاف يكمن فقط فى معدل وسرعة التعلم، أو الوسائل والأساليب اللازمة لعملية التعليم. وباستثناء المعاقين عقلياً فان افراداً عديدين من المعاقين سمعياً وبصرياً وجسمياً استطاعوا أن يحققوا درجات عالية ومتقدمة فى التحصيل الأكاديمى. أما فيما يتعلق بالمعاقين عقلياً، فإن الخدمات التعليمية لهم تركز على تعليمهم المهارات الأكاديمية الأساسية فى مجال القراءة والكتابة والحساب. أضافة إلى تدريبهم على مهارات الحياة اليومية والمهارات الاجتماعية، بهدف رفع مستوى اعتمادهم على أنفسهم، وتحقيق درجة من الكفاية فى حياتهم الشخصية، والحيلولة دون تدهور إعاقتهم الفعلية إلى درجة أشد. وبصفة عامة فان خدمات التربية الخاصة للمعاقين لا تقتصر على تعليم المهارات الاكاديمية، بل تشتمل على مهارات أخرى، وفقاً لطبيعة الاعاقة ودرجة شدتها.</a:t>
            </a:r>
            <a:endParaRPr lang="en-US" sz="24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95288" y="-892175"/>
            <a:ext cx="8385175" cy="1431925"/>
          </a:xfrm>
        </p:spPr>
        <p:txBody>
          <a:bodyPr/>
          <a:lstStyle/>
          <a:p>
            <a:pPr eaLnBrk="1" hangingPunct="1">
              <a:defRPr/>
            </a:pPr>
            <a:endParaRPr lang="en-US" smtClean="0"/>
          </a:p>
        </p:txBody>
      </p:sp>
      <p:sp>
        <p:nvSpPr>
          <p:cNvPr id="39939" name="Rectangle 3"/>
          <p:cNvSpPr>
            <a:spLocks noGrp="1" noChangeArrowheads="1"/>
          </p:cNvSpPr>
          <p:nvPr>
            <p:ph type="body" idx="1"/>
          </p:nvPr>
        </p:nvSpPr>
        <p:spPr>
          <a:xfrm>
            <a:off x="838200" y="765175"/>
            <a:ext cx="8007350" cy="5832475"/>
          </a:xfrm>
        </p:spPr>
        <p:txBody>
          <a:bodyPr/>
          <a:lstStyle/>
          <a:p>
            <a:pPr algn="r" rtl="1" eaLnBrk="1" hangingPunct="1">
              <a:lnSpc>
                <a:spcPct val="90000"/>
              </a:lnSpc>
              <a:defRPr/>
            </a:pPr>
            <a:r>
              <a:rPr lang="ar-SA" sz="2800" smtClean="0"/>
              <a:t>5- خدمات التأهيل والتدريب والإعداد المهنى :</a:t>
            </a:r>
          </a:p>
          <a:p>
            <a:pPr algn="r" rtl="1" eaLnBrk="1" hangingPunct="1">
              <a:lnSpc>
                <a:spcPct val="90000"/>
              </a:lnSpc>
              <a:defRPr/>
            </a:pPr>
            <a:r>
              <a:rPr lang="ar-SA" sz="2800" smtClean="0"/>
              <a:t>عندما يصبح من الضرورى تقديم خدمات التأهيل للشباب المعاقين تحول أعاقتهم الذين أو عوامل أخرى دون مواصلتهم للتعليم. وتشتمل هذه الخدمات على برامج للتدريب على المهنة، وتشتمل أيضاً خدمات التأهيل المهنى على التقييم المهنى لمعرفة مستوى للقدرات المعاق وميوله. كما تشتمل على خدمات التوجيه والارشاد المهنى وخدمات التشغيل والمتابعة، ومن المؤكد أيضاً أن برامج التربية الخاصة فى مراحلها النهائية تقدم تدريباً مبسطاً فى مجالات التهيئة المهنية بهدف إعداد المعاق لبرامج التأهيل المهنى لاحقاً. وبفضل التقدم العلمى فى مجالات التدريب المهنى والتكنولوجيا المعدلة المناسبة للمعاقين، لم تعد برامج التأهيل المهنى تقتصر على المهن التقليدية، بل أصبح بالإمكان أن يتم اعداد المعاقين فى المهن المتطورة والمتقدمة مما يعزز من فرص اسهام المعاق فى برامج التنمية الاقتصادية والاجتماعية.</a:t>
            </a:r>
            <a:endParaRPr lang="en-US" sz="28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428625"/>
          </a:xfrm>
        </p:spPr>
        <p:txBody>
          <a:bodyPr/>
          <a:lstStyle/>
          <a:p>
            <a:pPr eaLnBrk="1" hangingPunct="1">
              <a:defRPr/>
            </a:pPr>
            <a:endParaRPr lang="en-US" sz="4000" smtClean="0"/>
          </a:p>
        </p:txBody>
      </p:sp>
      <p:sp>
        <p:nvSpPr>
          <p:cNvPr id="40963" name="Rectangle 3"/>
          <p:cNvSpPr>
            <a:spLocks noGrp="1" noChangeArrowheads="1"/>
          </p:cNvSpPr>
          <p:nvPr>
            <p:ph type="body" idx="1"/>
          </p:nvPr>
        </p:nvSpPr>
        <p:spPr>
          <a:xfrm>
            <a:off x="838200" y="765175"/>
            <a:ext cx="8007350" cy="5330825"/>
          </a:xfrm>
        </p:spPr>
        <p:txBody>
          <a:bodyPr/>
          <a:lstStyle/>
          <a:p>
            <a:pPr algn="r" rtl="1" eaLnBrk="1" hangingPunct="1">
              <a:lnSpc>
                <a:spcPct val="90000"/>
              </a:lnSpc>
              <a:defRPr/>
            </a:pPr>
            <a:r>
              <a:rPr lang="ar-SA" smtClean="0"/>
              <a:t>- خدمات التأهيل الاجتماعى :</a:t>
            </a:r>
          </a:p>
          <a:p>
            <a:pPr algn="r" rtl="1" eaLnBrk="1" hangingPunct="1">
              <a:lnSpc>
                <a:spcPct val="90000"/>
              </a:lnSpc>
              <a:defRPr/>
            </a:pPr>
            <a:r>
              <a:rPr lang="ar-SA" smtClean="0"/>
              <a:t>تتصف خدمات التأهيل الاجتماعى بأنها متنوعة، وتهدف إلى توفير الرعاية الصحية والاجتماعية للمعاق، فى صورة مساعدات مالية عينية وخدمات إقامة مؤسسية لمتحدى الاعاقة، وخدمات الاسكان والخدمات الترفيهية، وتوفير الأجهزة والوسائل المعينة مثل أجهزة الهاتف المقروءة والكراسى المتحركة، وأجهزة التكبير البصرى، وماكينات طباعة برايل للمكفوفين، ومواقف سيارات خاصة للمقعدين حركياً، وتسهيلات أخرى للمكفوفين ضمن خدمات التأهيل الاجتماعى، ربما يؤدى إل تسهيل عملية دمج المعاق فى المجتمع وتحسين مستوى حياته.</a:t>
            </a:r>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381000"/>
            <a:ext cx="8229600" cy="360363"/>
          </a:xfrm>
        </p:spPr>
        <p:txBody>
          <a:bodyPr/>
          <a:lstStyle/>
          <a:p>
            <a:pPr eaLnBrk="1" hangingPunct="1">
              <a:defRPr/>
            </a:pPr>
            <a:endParaRPr lang="en-US" sz="4000" smtClean="0"/>
          </a:p>
        </p:txBody>
      </p:sp>
      <p:sp>
        <p:nvSpPr>
          <p:cNvPr id="41987" name="Rectangle 3"/>
          <p:cNvSpPr>
            <a:spLocks noGrp="1" noChangeArrowheads="1"/>
          </p:cNvSpPr>
          <p:nvPr>
            <p:ph type="body" idx="1"/>
          </p:nvPr>
        </p:nvSpPr>
        <p:spPr>
          <a:xfrm>
            <a:off x="838200" y="836613"/>
            <a:ext cx="8007350" cy="6021387"/>
          </a:xfrm>
        </p:spPr>
        <p:txBody>
          <a:bodyPr/>
          <a:lstStyle/>
          <a:p>
            <a:pPr algn="r" rtl="1" eaLnBrk="1" hangingPunct="1">
              <a:lnSpc>
                <a:spcPct val="90000"/>
              </a:lnSpc>
              <a:defRPr/>
            </a:pPr>
            <a:r>
              <a:rPr lang="ar-SA" smtClean="0"/>
              <a:t>- خدمات التأهيل الطبى :</a:t>
            </a:r>
          </a:p>
          <a:p>
            <a:pPr algn="r" rtl="1" eaLnBrk="1" hangingPunct="1">
              <a:lnSpc>
                <a:spcPct val="90000"/>
              </a:lnSpc>
              <a:defRPr/>
            </a:pPr>
            <a:r>
              <a:rPr lang="ar-SA" smtClean="0"/>
              <a:t>ويتم تحديد خدمات التأهيل الطبى للمعاقين وتقديمها وفقاً لنوع الاعاقة ودرجة حدتها، ومن تلك الخدمات الأطراف الصناعية، العلاج الطبيعى المصححات السمعية والبصرية مثل السماعات والنظارات الطبية... الخ.</a:t>
            </a:r>
          </a:p>
          <a:p>
            <a:pPr algn="r" rtl="1" eaLnBrk="1" hangingPunct="1">
              <a:lnSpc>
                <a:spcPct val="90000"/>
              </a:lnSpc>
              <a:defRPr/>
            </a:pPr>
            <a:r>
              <a:rPr lang="ar-SA" smtClean="0"/>
              <a:t>ويبلغ عدد المعاقين أكثر من (500) مليون معاق فى العالم يشكل الأطفال منهم نسبة حوالى (25%)، وأن ما يقرب من (80%) من اعدادهم تنتشر فى دول العالم الثالث، ويعانون من ضعف جسمى أو نفسى أو عقلى باعد بينهم وبين المعيشة الطبيعية كغيرهم فى المجتمع الذين يعيشون فيه، مما يجعلهم غير قادرين على أن يمارسوا حياتهم ودورهم فى المجتمع بطريقة طبيعية، الأمر الذى يزيد من حساسيتهم وشعورهم بالعجز مقارنة بالآخرين.</a:t>
            </a:r>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381000"/>
            <a:ext cx="8229600" cy="220663"/>
          </a:xfrm>
        </p:spPr>
        <p:txBody>
          <a:bodyPr/>
          <a:lstStyle/>
          <a:p>
            <a:pPr eaLnBrk="1" hangingPunct="1">
              <a:defRPr/>
            </a:pPr>
            <a:endParaRPr lang="en-US" sz="4000" smtClean="0"/>
          </a:p>
        </p:txBody>
      </p:sp>
      <p:sp>
        <p:nvSpPr>
          <p:cNvPr id="43011" name="Rectangle 3"/>
          <p:cNvSpPr>
            <a:spLocks noGrp="1" noChangeArrowheads="1"/>
          </p:cNvSpPr>
          <p:nvPr>
            <p:ph type="body" idx="1"/>
          </p:nvPr>
        </p:nvSpPr>
        <p:spPr>
          <a:xfrm>
            <a:off x="838200" y="765175"/>
            <a:ext cx="8007350" cy="6092825"/>
          </a:xfrm>
        </p:spPr>
        <p:txBody>
          <a:bodyPr/>
          <a:lstStyle/>
          <a:p>
            <a:pPr algn="r" rtl="1" eaLnBrk="1" hangingPunct="1">
              <a:lnSpc>
                <a:spcPct val="90000"/>
              </a:lnSpc>
              <a:defRPr/>
            </a:pPr>
            <a:r>
              <a:rPr lang="ar-SA" sz="2400" smtClean="0"/>
              <a:t>تصنيفات المعاقين من وجهة نظر تربوية :-</a:t>
            </a:r>
            <a:endParaRPr lang="en-US" sz="2400" smtClean="0"/>
          </a:p>
          <a:p>
            <a:pPr algn="r" rtl="1" eaLnBrk="1" hangingPunct="1">
              <a:lnSpc>
                <a:spcPct val="90000"/>
              </a:lnSpc>
              <a:defRPr/>
            </a:pPr>
            <a:r>
              <a:rPr lang="ar-SA" sz="2400" smtClean="0"/>
              <a:t>يرجع تعدد وتنوع تصنيفات المعاقين إلى تعدد وتنوع الاعاقة، ولكن أكثر التصنيفات ارتباطاً بالتربية والتعليم هو ما يمكن أن نركز عليه فى هذا المجال، فعلى أساس الانحرافات كانت التصنيفات التالية :</a:t>
            </a:r>
            <a:endParaRPr lang="ar-SA" sz="2400" b="1" smtClean="0"/>
          </a:p>
          <a:p>
            <a:pPr algn="r" rtl="1" eaLnBrk="1" hangingPunct="1">
              <a:lnSpc>
                <a:spcPct val="90000"/>
              </a:lnSpc>
              <a:defRPr/>
            </a:pPr>
            <a:r>
              <a:rPr lang="ar-SA" sz="2400" b="1" smtClean="0"/>
              <a:t>أولاً </a:t>
            </a:r>
            <a:r>
              <a:rPr lang="ar-SA" sz="2400" smtClean="0"/>
              <a:t>:	مجموعة الانحرافات الحسية وتشمل (الطفل الكفيف – الطفل الذى يعانى نقصاً فى قدرة الابصار – الطفل الأصم – الطفل الذى يعانى نقصاً فى قدرة السمع).</a:t>
            </a:r>
            <a:endParaRPr lang="ar-SA" sz="2400" b="1" smtClean="0"/>
          </a:p>
          <a:p>
            <a:pPr algn="r" rtl="1" eaLnBrk="1" hangingPunct="1">
              <a:lnSpc>
                <a:spcPct val="90000"/>
              </a:lnSpc>
              <a:defRPr/>
            </a:pPr>
            <a:r>
              <a:rPr lang="ar-SA" sz="2400" b="1" smtClean="0"/>
              <a:t>ثانياً </a:t>
            </a:r>
            <a:r>
              <a:rPr lang="ar-SA" sz="2400" smtClean="0"/>
              <a:t>:	مجموعة العيوب والاضطرابات الكلامية.</a:t>
            </a:r>
            <a:endParaRPr lang="ar-SA" sz="2400" b="1" smtClean="0"/>
          </a:p>
          <a:p>
            <a:pPr algn="r" rtl="1" eaLnBrk="1" hangingPunct="1">
              <a:lnSpc>
                <a:spcPct val="90000"/>
              </a:lnSpc>
              <a:defRPr/>
            </a:pPr>
            <a:r>
              <a:rPr lang="ar-SA" sz="2400" b="1" smtClean="0"/>
              <a:t>ثالثاً </a:t>
            </a:r>
            <a:r>
              <a:rPr lang="ar-SA" sz="2400" smtClean="0"/>
              <a:t>:	مجموعة </a:t>
            </a:r>
            <a:r>
              <a:rPr lang="ar-EG" sz="2400" smtClean="0"/>
              <a:t>ا</a:t>
            </a:r>
            <a:r>
              <a:rPr lang="ar-SA" sz="2400" smtClean="0"/>
              <a:t>ل</a:t>
            </a:r>
            <a:r>
              <a:rPr lang="ar-EG" sz="2400" smtClean="0"/>
              <a:t>ا</a:t>
            </a:r>
            <a:r>
              <a:rPr lang="ar-SA" sz="2400" smtClean="0"/>
              <a:t>ختلالات فى القدرات أو الاستعدادات الفعلية مثل بطئ التعلم والمعاقين عقلياً.</a:t>
            </a:r>
            <a:endParaRPr lang="ar-SA" sz="2400" b="1" smtClean="0"/>
          </a:p>
          <a:p>
            <a:pPr algn="r" rtl="1" eaLnBrk="1" hangingPunct="1">
              <a:lnSpc>
                <a:spcPct val="90000"/>
              </a:lnSpc>
              <a:defRPr/>
            </a:pPr>
            <a:r>
              <a:rPr lang="ar-SA" sz="2400" b="1" smtClean="0"/>
              <a:t>رابعاً</a:t>
            </a:r>
            <a:r>
              <a:rPr lang="ar-SA" sz="2400" smtClean="0"/>
              <a:t>:	مجموعة الاختلالات التى تأخذ مظاهر الاضطراب الانفعالى، والسلوك المنحرف مثل الكذب – السرقة – العدوان – التخريب – الهروب - التدخين.</a:t>
            </a:r>
            <a:endParaRPr lang="ar-SA" sz="2400" b="1" smtClean="0"/>
          </a:p>
          <a:p>
            <a:pPr algn="r" rtl="1" eaLnBrk="1" hangingPunct="1">
              <a:lnSpc>
                <a:spcPct val="90000"/>
              </a:lnSpc>
              <a:defRPr/>
            </a:pPr>
            <a:r>
              <a:rPr lang="ar-SA" sz="2400" b="1" smtClean="0"/>
              <a:t>خامساً</a:t>
            </a:r>
            <a:r>
              <a:rPr lang="ar-SA" sz="2400" smtClean="0"/>
              <a:t>:	مجموعة الاختلالات فى التحصيل الدراسى، وتتضمن المتخلفين دراسياً.</a:t>
            </a:r>
            <a:endParaRPr lang="en-US" sz="2400" b="1" smtClean="0"/>
          </a:p>
          <a:p>
            <a:pPr algn="r" rtl="1" eaLnBrk="1" hangingPunct="1">
              <a:lnSpc>
                <a:spcPct val="90000"/>
              </a:lnSpc>
              <a:defRPr/>
            </a:pPr>
            <a:r>
              <a:rPr lang="ar-SA" sz="2400" b="1" smtClean="0"/>
              <a:t>سادساً</a:t>
            </a:r>
            <a:r>
              <a:rPr lang="en-GB" sz="2400" smtClean="0"/>
              <a:t>:</a:t>
            </a:r>
            <a:r>
              <a:rPr lang="en-US" sz="2400" smtClean="0"/>
              <a:t>	</a:t>
            </a:r>
            <a:r>
              <a:rPr lang="ar-SA" sz="2400" smtClean="0"/>
              <a:t>مجموعة الاضطرابات النيورولوجية (الصرع – شلل الأطفال... وغيرها</a:t>
            </a:r>
            <a:r>
              <a:rPr lang="ar-EG" sz="2400" smtClean="0"/>
              <a:t>)</a:t>
            </a:r>
            <a:r>
              <a:rPr lang="en-US" sz="2400" smtClean="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r" rtl="1" eaLnBrk="1" hangingPunct="1">
              <a:defRPr/>
            </a:pPr>
            <a:r>
              <a:rPr lang="ar-SA" smtClean="0"/>
              <a:t>كيفية رعاية المعاقين (مدخل تربوى)</a:t>
            </a:r>
            <a:endParaRPr lang="en-US" smtClean="0"/>
          </a:p>
        </p:txBody>
      </p:sp>
      <p:sp>
        <p:nvSpPr>
          <p:cNvPr id="44035" name="Rectangle 3"/>
          <p:cNvSpPr>
            <a:spLocks noGrp="1" noChangeArrowheads="1"/>
          </p:cNvSpPr>
          <p:nvPr>
            <p:ph type="body" idx="1"/>
          </p:nvPr>
        </p:nvSpPr>
        <p:spPr/>
        <p:txBody>
          <a:bodyPr/>
          <a:lstStyle/>
          <a:p>
            <a:pPr eaLnBrk="1" hangingPunct="1">
              <a:lnSpc>
                <a:spcPct val="90000"/>
              </a:lnSpc>
              <a:defRPr/>
            </a:pPr>
            <a:endParaRPr lang="ar-SA" smtClean="0"/>
          </a:p>
          <a:p>
            <a:pPr algn="r" rtl="1" eaLnBrk="1" hangingPunct="1">
              <a:lnSpc>
                <a:spcPct val="90000"/>
              </a:lnSpc>
              <a:defRPr/>
            </a:pPr>
            <a:r>
              <a:rPr lang="ar-SA" smtClean="0"/>
              <a:t>نظراً لتنوع الاعاقات ومستوياتها تختلف الخدمات التى يجب تقديمها للرعاية اللازمة للمعاق باختلاف طبيعة ودرجة ال</a:t>
            </a:r>
            <a:r>
              <a:rPr lang="ar-EG" smtClean="0"/>
              <a:t>إ</a:t>
            </a:r>
            <a:r>
              <a:rPr lang="ar-SA" smtClean="0"/>
              <a:t>عاقة والمرحلة العمرية. كما أن هذه الخدمات لابد أن تكون متفاعلة ومتنوعة ومستمرة باستمرار الإعاقة. وفيما يلى نعرض لأهم تلك الخدمات على الترتيب منذ مراحل الطفولة الأولى للمعاق، وقبل دخوله المدرسة ممتدة إلى نوعيات أخرى من الخدمة أثناء دراسته ويعد دراسته والتخرج من المؤسسة التربوية الخاصة به.</a:t>
            </a:r>
            <a:endParaRPr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r" rtl="1" eaLnBrk="1" hangingPunct="1">
              <a:defRPr/>
            </a:pPr>
            <a:r>
              <a:rPr lang="ar-SA" smtClean="0"/>
              <a:t>1 – خدمات التشخيص :-</a:t>
            </a:r>
            <a:endParaRPr lang="en-US" smtClean="0"/>
          </a:p>
        </p:txBody>
      </p:sp>
      <p:sp>
        <p:nvSpPr>
          <p:cNvPr id="45059" name="Rectangle 3"/>
          <p:cNvSpPr>
            <a:spLocks noGrp="1" noChangeArrowheads="1"/>
          </p:cNvSpPr>
          <p:nvPr>
            <p:ph type="body" idx="1"/>
          </p:nvPr>
        </p:nvSpPr>
        <p:spPr>
          <a:xfrm>
            <a:off x="827088" y="1916113"/>
            <a:ext cx="8007350" cy="4191000"/>
          </a:xfrm>
        </p:spPr>
        <p:txBody>
          <a:bodyPr/>
          <a:lstStyle/>
          <a:p>
            <a:pPr eaLnBrk="1" hangingPunct="1">
              <a:lnSpc>
                <a:spcPct val="90000"/>
              </a:lnSpc>
              <a:defRPr/>
            </a:pPr>
            <a:endParaRPr lang="en-US" sz="2400" smtClean="0"/>
          </a:p>
          <a:p>
            <a:pPr algn="r" rtl="1" eaLnBrk="1" hangingPunct="1">
              <a:lnSpc>
                <a:spcPct val="90000"/>
              </a:lnSpc>
              <a:defRPr/>
            </a:pPr>
            <a:r>
              <a:rPr lang="ar-SA" sz="2400" smtClean="0"/>
              <a:t>ويقصد بخدمات التشخيص هنا مجموع البرامج والجهود المنظمة الهادفة للكشف المبكر عن حالات ال</a:t>
            </a:r>
            <a:r>
              <a:rPr lang="ar-EG" sz="2400" smtClean="0"/>
              <a:t>إ</a:t>
            </a:r>
            <a:r>
              <a:rPr lang="ar-SA" sz="2400" smtClean="0"/>
              <a:t>عاقة، وتحديد درجتها ووصف الإجراءات والبرامج العلاجية اللازمة لها. فعلى سبيل المثال وجود برنامج للتخطيط والقياس السمعى ضمن إطار برنامج الصحة المدرسية يساعد فى الكشف عن الحالات التى تعانى من صعوبات سمعية، ويحدد لها الأجهزة أو المصححات السمعية المناسبة، أو ال</a:t>
            </a:r>
            <a:r>
              <a:rPr lang="ar-EG" sz="2400" smtClean="0"/>
              <a:t>إ</a:t>
            </a:r>
            <a:r>
              <a:rPr lang="ar-SA" sz="2400" smtClean="0"/>
              <a:t>جر</a:t>
            </a:r>
            <a:r>
              <a:rPr lang="ar-EG" sz="2400" smtClean="0"/>
              <a:t>ا</a:t>
            </a:r>
            <a:r>
              <a:rPr lang="ar-SA" sz="2400" smtClean="0"/>
              <a:t>ء</a:t>
            </a:r>
            <a:r>
              <a:rPr lang="ar-EG" sz="2400" smtClean="0"/>
              <a:t>ا</a:t>
            </a:r>
            <a:r>
              <a:rPr lang="ar-SA" sz="2400" smtClean="0"/>
              <a:t>ت الطبية اللازمة، وكما يعمل على التقييم الشامل للاحتياجات الخاصة للطفل المصاب بفقدان سمعى بحيث لا يقتصر فقط على تشخيص القدرة على السمع، وإنما يشمل أيضاً تقييم الآثار السلبية الناجمة عن الفقدان الكلى للسمع سواء على النمو اللغوى أو العقلى، والخصائص النفسية والاجتماعية الأخرى. وفى ضوء نتائج هذا التقييم الشامل يتم تحديد نوع البرنامج التربوى، والخدمات النفسية والاجتماعية اللازمة لهذا الطفل</a:t>
            </a:r>
            <a:r>
              <a:rPr lang="en-GB" sz="2400" smtClean="0"/>
              <a:t>. </a:t>
            </a:r>
            <a:endParaRPr lang="en-US" sz="24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r" rtl="1" eaLnBrk="1" hangingPunct="1">
              <a:defRPr/>
            </a:pPr>
            <a:r>
              <a:rPr lang="ar-SA" smtClean="0"/>
              <a:t>- خدمات الرعاية المبكرة :</a:t>
            </a:r>
            <a:endParaRPr lang="en-US" smtClean="0"/>
          </a:p>
        </p:txBody>
      </p:sp>
      <p:sp>
        <p:nvSpPr>
          <p:cNvPr id="47107" name="Rectangle 3"/>
          <p:cNvSpPr>
            <a:spLocks noGrp="1" noChangeArrowheads="1"/>
          </p:cNvSpPr>
          <p:nvPr>
            <p:ph type="body" idx="1"/>
          </p:nvPr>
        </p:nvSpPr>
        <p:spPr/>
        <p:txBody>
          <a:bodyPr/>
          <a:lstStyle/>
          <a:p>
            <a:pPr eaLnBrk="1" hangingPunct="1">
              <a:defRPr/>
            </a:pPr>
            <a:endParaRPr lang="en-US" sz="2800" smtClean="0"/>
          </a:p>
          <a:p>
            <a:pPr algn="r" rtl="1" eaLnBrk="1" hangingPunct="1">
              <a:defRPr/>
            </a:pPr>
            <a:r>
              <a:rPr lang="ar-SA" sz="2800" smtClean="0"/>
              <a:t>ويقصد بخدمات الرعاية المبكرة تقديم كافة الخدمات العلاجية أو التصحيحية لجوانب الاضطراب أوال</a:t>
            </a:r>
            <a:r>
              <a:rPr lang="ar-EG" sz="2800" smtClean="0"/>
              <a:t>ا</a:t>
            </a:r>
            <a:r>
              <a:rPr lang="ar-SA" sz="2800" smtClean="0"/>
              <a:t>نحراف فى الخصائص الجسمية أو الحسية أو المعرفية فى أسرع وقت ممكن، ثم ملاحظة الأعراض الدالة على تلك الانحرافات أو الشروط الكافية ل</a:t>
            </a:r>
            <a:r>
              <a:rPr lang="ar-EG" sz="2800" smtClean="0"/>
              <a:t>أ</a:t>
            </a:r>
            <a:r>
              <a:rPr lang="ar-SA" sz="2800" smtClean="0"/>
              <a:t>حداثها. وبالتالى فأن تلك الخدمات لا تقتصر على ما سبق من تشخيص وتحديد ما يعانون من أعاقة ما، بل ان ذلك يشمل أيضاً أولئك الأفراد الذين توحى لنا ظروفهم البيئية أو بعض سماتهم الأخرى بأنهم أكثر عرضة من غيرهم لل</a:t>
            </a:r>
            <a:r>
              <a:rPr lang="ar-EG" sz="2800" smtClean="0"/>
              <a:t>إ</a:t>
            </a:r>
            <a:r>
              <a:rPr lang="ar-SA" sz="2800" smtClean="0"/>
              <a:t>صابة بالإعاقة</a:t>
            </a:r>
            <a:r>
              <a:rPr lang="en-GB" sz="2800" smtClean="0"/>
              <a:t>.</a:t>
            </a:r>
            <a:r>
              <a:rPr lang="en-US" sz="2800" smtClean="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r" rtl="1" eaLnBrk="1" hangingPunct="1">
              <a:defRPr/>
            </a:pPr>
            <a:r>
              <a:rPr lang="ar-SA" smtClean="0"/>
              <a:t>- خدمات الإرشاد الأسرى :</a:t>
            </a:r>
            <a:endParaRPr lang="en-US" smtClean="0"/>
          </a:p>
        </p:txBody>
      </p:sp>
      <p:sp>
        <p:nvSpPr>
          <p:cNvPr id="48131" name="Rectangle 3"/>
          <p:cNvSpPr>
            <a:spLocks noGrp="1" noChangeArrowheads="1"/>
          </p:cNvSpPr>
          <p:nvPr>
            <p:ph type="body" idx="1"/>
          </p:nvPr>
        </p:nvSpPr>
        <p:spPr/>
        <p:txBody>
          <a:bodyPr/>
          <a:lstStyle/>
          <a:p>
            <a:pPr eaLnBrk="1" hangingPunct="1">
              <a:lnSpc>
                <a:spcPct val="80000"/>
              </a:lnSpc>
              <a:defRPr/>
            </a:pPr>
            <a:endParaRPr lang="en-US" sz="2800" smtClean="0"/>
          </a:p>
          <a:p>
            <a:pPr algn="r" rtl="1" eaLnBrk="1" hangingPunct="1">
              <a:lnSpc>
                <a:spcPct val="80000"/>
              </a:lnSpc>
              <a:defRPr/>
            </a:pPr>
            <a:r>
              <a:rPr lang="ar-SA" sz="2800" smtClean="0"/>
              <a:t>تمثل الأسرة هنا مؤسسة وهى من أهم المؤسسات المجتمعية فى حياة الفرد، خاصة فى مراحل الطفولة. وتكتسب الأسرة أهمية أكبر بالنسبة للطفل المعاق نظراً لاعتماده على اسرته بدرجة أكبر عن الأطفال العاديين من نفس السن. وتعتبر اتجاهات الأسرة نحو طفلها المعاق، وقدرتها على التعامل معه واهتمامها بمؤسسات تربيته، والتعاون معها تعد فى الأساس متغيرات ذات أهمية متميزة فى تحديد واضح لملامح ذلك الطفل، وبناءاً على ذلك فقد أصبحت الاستراتيجيات الحديثة فى تربية المعاقين وتأهيلهم تولى أهمية كبيرة لدور الأسرة ومشاركتها فى اتخاذ ما يصدر من قرارات تربوية وبشكل فعال</a:t>
            </a:r>
            <a:r>
              <a:rPr lang="en-GB" sz="2800" smtClean="0"/>
              <a:t>.</a:t>
            </a:r>
            <a:r>
              <a:rPr lang="en-US" sz="2800" smtClean="0"/>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r" rtl="1" eaLnBrk="1" hangingPunct="1">
              <a:defRPr/>
            </a:pPr>
            <a:r>
              <a:rPr lang="ar-SA" smtClean="0"/>
              <a:t>- الخدمات التعليمية :</a:t>
            </a:r>
            <a:endParaRPr lang="en-US" smtClean="0"/>
          </a:p>
        </p:txBody>
      </p:sp>
      <p:sp>
        <p:nvSpPr>
          <p:cNvPr id="49155" name="Rectangle 3"/>
          <p:cNvSpPr>
            <a:spLocks noGrp="1" noChangeArrowheads="1"/>
          </p:cNvSpPr>
          <p:nvPr>
            <p:ph type="body" idx="1"/>
          </p:nvPr>
        </p:nvSpPr>
        <p:spPr/>
        <p:txBody>
          <a:bodyPr/>
          <a:lstStyle/>
          <a:p>
            <a:pPr eaLnBrk="1" hangingPunct="1">
              <a:lnSpc>
                <a:spcPct val="90000"/>
              </a:lnSpc>
              <a:defRPr/>
            </a:pPr>
            <a:endParaRPr lang="en-US" sz="2800" smtClean="0"/>
          </a:p>
          <a:p>
            <a:pPr algn="r" rtl="1" eaLnBrk="1" hangingPunct="1">
              <a:lnSpc>
                <a:spcPct val="90000"/>
              </a:lnSpc>
              <a:defRPr/>
            </a:pPr>
            <a:r>
              <a:rPr lang="ar-SA" sz="2800" smtClean="0"/>
              <a:t>تعمل الخدمات التعليمية على توفير البيئة التعليمية المناسبة، والتى تسمح للطالب بتحقيق أقصى درجة من النمو العاطفى والاجتماعى والجسمى وفق امكاناته وقدراته الخاصة. وهذا لا ينكر على المعاق حقه فى الحصول على خدمات تعليمية ملائمة. مع العلم بأن المعاقين قادرون على التعلم مثل العاديين، والاختلاف يكمن فقط فى معدل وسرعة التعلم، أو الوسائل والأساليب اللازمة لعملية التعليم. وباستثناء المعاقين عقلياً فان افراداً عديدين من المعاقين سمعياً وبصرياً وجسمياً استطاعوا أن يحققوا درجات عالية ومتقدمة فى التحصيل الأكاديمى</a:t>
            </a:r>
            <a:r>
              <a:rPr lang="en-GB" sz="2800" smtClean="0"/>
              <a:t>. </a:t>
            </a:r>
            <a:endParaRPr lang="en-US"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endParaRPr lang="en-US" smtClean="0"/>
          </a:p>
        </p:txBody>
      </p:sp>
      <p:sp>
        <p:nvSpPr>
          <p:cNvPr id="22531" name="Rectangle 3"/>
          <p:cNvSpPr>
            <a:spLocks noGrp="1" noChangeArrowheads="1"/>
          </p:cNvSpPr>
          <p:nvPr>
            <p:ph type="body" idx="1"/>
          </p:nvPr>
        </p:nvSpPr>
        <p:spPr/>
        <p:txBody>
          <a:bodyPr/>
          <a:lstStyle/>
          <a:p>
            <a:pPr marL="609600" indent="-609600" algn="r" rtl="1" eaLnBrk="1" hangingPunct="1">
              <a:lnSpc>
                <a:spcPct val="90000"/>
              </a:lnSpc>
              <a:defRPr/>
            </a:pPr>
            <a:r>
              <a:rPr lang="ar-SA" smtClean="0"/>
              <a:t>التشخيص المبدئى المسحى</a:t>
            </a:r>
            <a:r>
              <a:rPr lang="en-US" smtClean="0"/>
              <a:t>The Scanning Pre-diagnosis</a:t>
            </a:r>
            <a:r>
              <a:rPr lang="ar-SA" smtClean="0"/>
              <a:t>.</a:t>
            </a:r>
          </a:p>
          <a:p>
            <a:pPr marL="609600" indent="-609600" algn="r" rtl="1" eaLnBrk="1" hangingPunct="1">
              <a:lnSpc>
                <a:spcPct val="90000"/>
              </a:lnSpc>
              <a:defRPr/>
            </a:pPr>
            <a:r>
              <a:rPr lang="ar-SA" smtClean="0"/>
              <a:t>التشخيص الإكلينيكى ال</a:t>
            </a:r>
            <a:r>
              <a:rPr lang="ar-EG" smtClean="0"/>
              <a:t>إ</a:t>
            </a:r>
            <a:r>
              <a:rPr lang="ar-SA" smtClean="0"/>
              <a:t>حالى </a:t>
            </a:r>
            <a:r>
              <a:rPr lang="en-US" smtClean="0"/>
              <a:t>The relegation clinical -diagnosis</a:t>
            </a:r>
            <a:r>
              <a:rPr lang="ar-SA" smtClean="0"/>
              <a:t>.</a:t>
            </a:r>
          </a:p>
          <a:p>
            <a:pPr marL="609600" indent="-609600" algn="r" rtl="1" eaLnBrk="1" hangingPunct="1">
              <a:lnSpc>
                <a:spcPct val="90000"/>
              </a:lnSpc>
              <a:defRPr/>
            </a:pPr>
            <a:r>
              <a:rPr lang="ar-SA" smtClean="0"/>
              <a:t>التشخيص الاكلينيكى التأكيدى </a:t>
            </a:r>
            <a:r>
              <a:rPr lang="en-US" smtClean="0"/>
              <a:t>The Acceptance of clinical diagnosis</a:t>
            </a:r>
            <a:r>
              <a:rPr lang="ar-SA" smtClean="0"/>
              <a:t>.</a:t>
            </a:r>
            <a:endParaRPr lang="en-US" smtClean="0"/>
          </a:p>
          <a:p>
            <a:pPr marL="609600" indent="-609600" algn="r" rtl="1" eaLnBrk="1" hangingPunct="1">
              <a:lnSpc>
                <a:spcPct val="90000"/>
              </a:lnSpc>
              <a:defRPr/>
            </a:pPr>
            <a:r>
              <a:rPr lang="ar-SA" smtClean="0"/>
              <a:t>التشخيص العميق والبرامج العلاجية</a:t>
            </a:r>
            <a:r>
              <a:rPr lang="en-US" smtClean="0"/>
              <a:t>The deep diagnosis &amp; The treatmen programs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r" rtl="1" eaLnBrk="1" hangingPunct="1">
              <a:defRPr/>
            </a:pPr>
            <a:r>
              <a:rPr lang="ar-SA" sz="3600" smtClean="0"/>
              <a:t>- خدمات التأهيل والتدريب والإعداد المهنى :</a:t>
            </a:r>
            <a:r>
              <a:rPr lang="en-US" sz="3600" smtClean="0"/>
              <a:t/>
            </a:r>
            <a:br>
              <a:rPr lang="en-US" sz="3600" smtClean="0"/>
            </a:br>
            <a:endParaRPr lang="en-US" sz="3600" smtClean="0"/>
          </a:p>
        </p:txBody>
      </p:sp>
      <p:sp>
        <p:nvSpPr>
          <p:cNvPr id="50179" name="Rectangle 3"/>
          <p:cNvSpPr>
            <a:spLocks noGrp="1" noChangeArrowheads="1"/>
          </p:cNvSpPr>
          <p:nvPr>
            <p:ph type="body" idx="1"/>
          </p:nvPr>
        </p:nvSpPr>
        <p:spPr>
          <a:xfrm>
            <a:off x="755650" y="1268413"/>
            <a:ext cx="8007350" cy="4897437"/>
          </a:xfrm>
        </p:spPr>
        <p:txBody>
          <a:bodyPr/>
          <a:lstStyle/>
          <a:p>
            <a:pPr algn="r" rtl="1" eaLnBrk="1" hangingPunct="1">
              <a:lnSpc>
                <a:spcPct val="90000"/>
              </a:lnSpc>
              <a:defRPr/>
            </a:pPr>
            <a:r>
              <a:rPr lang="ar-SA" smtClean="0"/>
              <a:t>عندما يصبح من الضرورى تقديم خدمات التأهيل للشباب المعاقين تحول أعاقتهم الذين أو عوامل أخرى دون مواصلتهم للتعليم. وتشتمل هذه الخدمات على برامج للتدريب على المهنة، وتشتمل أيضاً خدمات التأهيل المهنى على التقييم المهنى لمعرفة مستوى للقدرات المعاق وميوله. كما تشتمل على خدمات التوجيه والارشاد المهنى وخدمات التشغيل والمتابعة، ومن المؤكد أيضاً أن برامج التربية الخاصة فى مراحلها النهائية تقدم تدريباً مبسطاً فى مجالات التهيئة المهنية بهدف إعداد المعاق لبرامج التأهيل المهنى لاحقاً</a:t>
            </a:r>
            <a:r>
              <a:rPr lang="en-GB" smtClean="0"/>
              <a:t>. </a:t>
            </a:r>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r" rtl="1" eaLnBrk="1" hangingPunct="1">
              <a:defRPr/>
            </a:pPr>
            <a:r>
              <a:rPr lang="ar-SA" sz="3600" smtClean="0"/>
              <a:t>6- خدمات التأهيل الاجتماعى :</a:t>
            </a:r>
            <a:r>
              <a:rPr lang="en-US" sz="3600" smtClean="0"/>
              <a:t/>
            </a:r>
            <a:br>
              <a:rPr lang="en-US" sz="3600" smtClean="0"/>
            </a:br>
            <a:endParaRPr lang="en-US" sz="3600" smtClean="0"/>
          </a:p>
        </p:txBody>
      </p:sp>
      <p:sp>
        <p:nvSpPr>
          <p:cNvPr id="51203" name="Rectangle 3"/>
          <p:cNvSpPr>
            <a:spLocks noGrp="1" noChangeArrowheads="1"/>
          </p:cNvSpPr>
          <p:nvPr>
            <p:ph type="body" idx="1"/>
          </p:nvPr>
        </p:nvSpPr>
        <p:spPr>
          <a:xfrm>
            <a:off x="838200" y="1196975"/>
            <a:ext cx="8007350" cy="5327650"/>
          </a:xfrm>
        </p:spPr>
        <p:txBody>
          <a:bodyPr/>
          <a:lstStyle/>
          <a:p>
            <a:pPr algn="r" rtl="1" eaLnBrk="1" hangingPunct="1">
              <a:defRPr/>
            </a:pPr>
            <a:r>
              <a:rPr lang="ar-SA" smtClean="0"/>
              <a:t>تتصف خدمات التأهيل الاجتماعى بأنها متنوعة، وتهدف إلى توفير الرعاية الصحية والاجتماعية للمعاق، فى صورة مساعدات مالية عينية وخدمات إقامة مؤسسية لمتحدى الاعاقة، وخدمات الاسكان والخدمات الترفيهية، وتوفير الأجهزة والوسائل المعينة مثل أجهزة الهاتف المقروءة والكراسى المتحركة، وأجهزة التكبير البصرى، وماكينات طباعة برايل للمكفوفين، ومواقف سيارات خاصة للمقعدين حركياً، وتسهيلات أخرى للمكفوفين ضمن خدمات التأهيل الاجتماعى، ربما يؤدى إل تسهيل عملية دمج المعاق فى المجتمع وتحسين مستوى حياته</a:t>
            </a:r>
            <a:r>
              <a:rPr lang="en-GB" smtClean="0"/>
              <a:t>.</a:t>
            </a:r>
            <a:r>
              <a:rPr lang="en-US" smtClean="0"/>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r" rtl="1" eaLnBrk="1" hangingPunct="1">
              <a:defRPr/>
            </a:pPr>
            <a:r>
              <a:rPr lang="ar-SA" smtClean="0"/>
              <a:t>- خدمات التأهيل الطبى :</a:t>
            </a:r>
            <a:endParaRPr lang="en-US" smtClean="0"/>
          </a:p>
        </p:txBody>
      </p:sp>
      <p:sp>
        <p:nvSpPr>
          <p:cNvPr id="52227" name="Rectangle 3"/>
          <p:cNvSpPr>
            <a:spLocks noGrp="1" noChangeArrowheads="1"/>
          </p:cNvSpPr>
          <p:nvPr>
            <p:ph type="body" idx="1"/>
          </p:nvPr>
        </p:nvSpPr>
        <p:spPr/>
        <p:txBody>
          <a:bodyPr/>
          <a:lstStyle/>
          <a:p>
            <a:pPr eaLnBrk="1" hangingPunct="1">
              <a:defRPr/>
            </a:pPr>
            <a:endParaRPr lang="en-US" smtClean="0"/>
          </a:p>
          <a:p>
            <a:pPr algn="r" rtl="1" eaLnBrk="1" hangingPunct="1">
              <a:defRPr/>
            </a:pPr>
            <a:r>
              <a:rPr lang="ar-SA" smtClean="0"/>
              <a:t>ويتم تحديد خدمات التأهيل الطبى للمعاقين وتقديمها وفقاً لنوع الاعاقة ودرجة حدتها، ومن تلك الخدمات الأطراف الصناعية، العلاج الطبيعى المصححات السمعية والبصرية مثل السماعات والنظارات الطبية</a:t>
            </a:r>
            <a:r>
              <a:rPr lang="en-US"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ar-EG" smtClean="0"/>
              <a:t>مدخل جديد للتشخيص </a:t>
            </a:r>
            <a:br>
              <a:rPr lang="ar-EG" smtClean="0"/>
            </a:br>
            <a:r>
              <a:rPr lang="ar-EG" smtClean="0"/>
              <a:t>تشخيص اضطراب العمليات المعرفية </a:t>
            </a:r>
            <a:endParaRPr lang="en-US" smtClean="0"/>
          </a:p>
        </p:txBody>
      </p:sp>
      <p:sp>
        <p:nvSpPr>
          <p:cNvPr id="3075" name="Rectangle 3"/>
          <p:cNvSpPr>
            <a:spLocks noGrp="1" noChangeArrowheads="1"/>
          </p:cNvSpPr>
          <p:nvPr>
            <p:ph type="body" idx="1"/>
          </p:nvPr>
        </p:nvSpPr>
        <p:spPr/>
        <p:txBody>
          <a:bodyPr/>
          <a:lstStyle/>
          <a:p>
            <a:pPr algn="r" rtl="1" eaLnBrk="1" hangingPunct="1">
              <a:lnSpc>
                <a:spcPct val="90000"/>
              </a:lnSpc>
              <a:defRPr/>
            </a:pPr>
            <a:r>
              <a:rPr lang="ar-EG" sz="2400" b="1" u="sng" smtClean="0"/>
              <a:t>المقصود بالعمليات المعرفية</a:t>
            </a:r>
            <a:r>
              <a:rPr lang="ar-EG" sz="2400" smtClean="0"/>
              <a:t> : هي العمليات التي يستخدمها الفرد بالاعتماد علي جهازه العصبي في حفظ وتجهيز واستخدام المعلومات المناسبة لمواجهة مختلف المواقف التي يتعرض لها فى الحياة.                                       </a:t>
            </a:r>
            <a:r>
              <a:rPr lang="ar-EG" sz="2400" b="1" smtClean="0"/>
              <a:t>أنواع المعلومات التي يستخدمها الفرد</a:t>
            </a:r>
            <a:r>
              <a:rPr lang="ar-EG" sz="2400" smtClean="0"/>
              <a:t> : 1- معلومات بصرية 2- معلومات سمعية . 3- معلومات حركية . 4- معلومات حسية .  </a:t>
            </a:r>
          </a:p>
          <a:p>
            <a:pPr algn="r" rtl="1" eaLnBrk="1" hangingPunct="1">
              <a:lnSpc>
                <a:spcPct val="90000"/>
              </a:lnSpc>
              <a:defRPr/>
            </a:pPr>
            <a:r>
              <a:rPr lang="ar-EG" sz="2400" b="1" smtClean="0"/>
              <a:t>الأجهزة المستخدمة في تجهيز المعلومات</a:t>
            </a:r>
            <a:r>
              <a:rPr lang="ar-EG" sz="2400" smtClean="0"/>
              <a:t> : 1- الجهاز العصبي المركزي. 2- الحواس الخمسة . 3- العمليات الإدراكية ( عمليات الانتباه , مكونات الذاكرة القصيرة العاملة , الذاكرة طويلة الأمد ) .</a:t>
            </a:r>
          </a:p>
          <a:p>
            <a:pPr algn="r" rtl="1" eaLnBrk="1" hangingPunct="1">
              <a:lnSpc>
                <a:spcPct val="90000"/>
              </a:lnSpc>
              <a:defRPr/>
            </a:pPr>
            <a:r>
              <a:rPr lang="ar-EG" sz="2400" b="1" smtClean="0"/>
              <a:t>اضطراب العمليات المعرفية</a:t>
            </a:r>
            <a:r>
              <a:rPr lang="ar-EG" sz="2400" smtClean="0"/>
              <a:t> : ولها مستويين :</a:t>
            </a:r>
          </a:p>
          <a:p>
            <a:pPr algn="r" rtl="1" eaLnBrk="1" hangingPunct="1">
              <a:lnSpc>
                <a:spcPct val="90000"/>
              </a:lnSpc>
              <a:defRPr/>
            </a:pPr>
            <a:r>
              <a:rPr lang="ar-EG" sz="2400" smtClean="0"/>
              <a:t>الأول : عدم قدرة الأجهزة علي العمل من خلال ترابط شبكي تجهيزي .</a:t>
            </a:r>
          </a:p>
          <a:p>
            <a:pPr algn="r" rtl="1" eaLnBrk="1" hangingPunct="1">
              <a:lnSpc>
                <a:spcPct val="90000"/>
              </a:lnSpc>
              <a:defRPr/>
            </a:pPr>
            <a:r>
              <a:rPr lang="ar-EG" sz="2400" smtClean="0"/>
              <a:t>الثاني : عدم قدرة أحد هذه الأجهزة علي الأداء الوظيفي .</a:t>
            </a:r>
            <a:endParaRPr lang="en-US"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ar-EG" smtClean="0"/>
              <a:t>تابع ) اضطراب العمليات المعرفية ( مدخل تشخيصي جديد)     </a:t>
            </a:r>
            <a:endParaRPr lang="en-US" smtClean="0"/>
          </a:p>
        </p:txBody>
      </p:sp>
      <p:sp>
        <p:nvSpPr>
          <p:cNvPr id="4099" name="Rectangle 3"/>
          <p:cNvSpPr>
            <a:spLocks noGrp="1" noChangeArrowheads="1"/>
          </p:cNvSpPr>
          <p:nvPr>
            <p:ph type="body" idx="1"/>
          </p:nvPr>
        </p:nvSpPr>
        <p:spPr/>
        <p:txBody>
          <a:bodyPr/>
          <a:lstStyle/>
          <a:p>
            <a:pPr algn="r" rtl="1" eaLnBrk="1" hangingPunct="1">
              <a:defRPr/>
            </a:pPr>
            <a:r>
              <a:rPr lang="ar-EG" b="1" smtClean="0"/>
              <a:t>أولااضطراب التجهيز الشبكي للمعلومات</a:t>
            </a:r>
            <a:r>
              <a:rPr lang="ar-EG" smtClean="0"/>
              <a:t> : المعروف أن المخ البشري يعمل كوحدة واحدة متكاملة الأداء الوظيفي , وفي فقدان القدرة علي استخدام مختلف الاجهزة القائمة بتجهيز المعلومات عندما تعاني بعض هذه الاجهزة من اضطراب وظيفي ممتد , وتفقد الأليف العصبية قدرتها علي التوصيل العصبي بين مناطق المخ المختلفة تنحط قدرة الفرد الوظيفية ويظهر ذلك بوضوح فى الاضطراب الوظيفي التحصيلي المعروف بصعوبات التعلم .</a:t>
            </a: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algn="r" rtl="1" eaLnBrk="1" hangingPunct="1">
              <a:defRPr/>
            </a:pPr>
            <a:r>
              <a:rPr lang="ar-EG" b="1" smtClean="0"/>
              <a:t>ثانيا : فقدان أو انعدام  القدرة علي الأداء الوظيفي لإحدى أجهزة تجهيز المعلومات :</a:t>
            </a:r>
            <a:r>
              <a:rPr lang="ar-EG" smtClean="0"/>
              <a:t> ويترتب علي ذلك جميع الإعاقات المعروفة مثل فقدان البصر أو السمع أو الحركة أو التفكير , مع بقاء عمل باقي الأجهزة علي قدرتها الوظيفية و التجهيزية . </a:t>
            </a:r>
          </a:p>
          <a:p>
            <a:pPr algn="r" rtl="1" eaLnBrk="1" hangingPunct="1">
              <a:defRPr/>
            </a:pPr>
            <a:r>
              <a:rPr lang="ar-EG" b="1" smtClean="0"/>
              <a:t>مستويات الفقد الوظيفي ( مستويات الإعاقة ) :</a:t>
            </a:r>
            <a:r>
              <a:rPr lang="ar-EG" smtClean="0"/>
              <a:t> يمكن تقسيم الإعاقة لثلاث مستويات أساسية :- 1- الخفيف . 2- المتوسط . 3- الشديد . </a:t>
            </a:r>
            <a:endParaRPr lang="en-US" smtClean="0"/>
          </a:p>
        </p:txBody>
      </p:sp>
      <p:sp>
        <p:nvSpPr>
          <p:cNvPr id="5124" name="Rectangle 4"/>
          <p:cNvSpPr>
            <a:spLocks noGrp="1" noChangeArrowheads="1"/>
          </p:cNvSpPr>
          <p:nvPr>
            <p:ph type="title"/>
          </p:nvPr>
        </p:nvSpPr>
        <p:spPr/>
        <p:txBody>
          <a:bodyPr/>
          <a:lstStyle/>
          <a:p>
            <a:pPr eaLnBrk="1" hangingPunct="1">
              <a:defRPr/>
            </a:pPr>
            <a:r>
              <a:rPr lang="ar-EG" smtClean="0"/>
              <a:t>تابع ) اضطراب العمليات المعرفية ( مدخل تشخيصي جديد)     </a:t>
            </a:r>
            <a:endParaRPr lang="en-US"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ar-EG" smtClean="0"/>
              <a:t>تابع ) عملية التشخيص :         </a:t>
            </a:r>
            <a:endParaRPr lang="en-US" smtClean="0"/>
          </a:p>
        </p:txBody>
      </p:sp>
      <p:sp>
        <p:nvSpPr>
          <p:cNvPr id="15363" name="Rectangle 3"/>
          <p:cNvSpPr>
            <a:spLocks noGrp="1" noChangeArrowheads="1"/>
          </p:cNvSpPr>
          <p:nvPr>
            <p:ph type="body" idx="1"/>
          </p:nvPr>
        </p:nvSpPr>
        <p:spPr/>
        <p:txBody>
          <a:bodyPr/>
          <a:lstStyle/>
          <a:p>
            <a:pPr algn="r" rtl="1" eaLnBrk="1" hangingPunct="1">
              <a:defRPr/>
            </a:pPr>
            <a:r>
              <a:rPr lang="ar-SA" sz="2800" smtClean="0"/>
              <a:t>الأساليب التى يتم بها التعامل مع الحالات عند الكتابة التشخيصية؛</a:t>
            </a:r>
            <a:endParaRPr lang="ar-EG" sz="2800" smtClean="0"/>
          </a:p>
          <a:p>
            <a:pPr algn="r" rtl="1" eaLnBrk="1" hangingPunct="1">
              <a:defRPr/>
            </a:pPr>
            <a:r>
              <a:rPr lang="ar-SA" sz="2800" smtClean="0"/>
              <a:t> منها أسلوب تحديد الأعراض</a:t>
            </a:r>
            <a:r>
              <a:rPr lang="en-GB" sz="2800" smtClean="0"/>
              <a:t> </a:t>
            </a:r>
            <a:r>
              <a:rPr lang="en-US" sz="2800" smtClean="0"/>
              <a:t>Symptom-Based Style</a:t>
            </a:r>
            <a:r>
              <a:rPr lang="ar-SA" sz="2800" smtClean="0"/>
              <a:t>،</a:t>
            </a:r>
            <a:endParaRPr lang="ar-EG" sz="2800" smtClean="0"/>
          </a:p>
          <a:p>
            <a:pPr algn="r" rtl="1" eaLnBrk="1" hangingPunct="1">
              <a:defRPr/>
            </a:pPr>
            <a:r>
              <a:rPr lang="ar-SA" sz="2800" smtClean="0"/>
              <a:t> وأسلوب نظريات التشخيص</a:t>
            </a:r>
            <a:r>
              <a:rPr lang="en-GB" sz="2800" smtClean="0"/>
              <a:t> </a:t>
            </a:r>
            <a:r>
              <a:rPr lang="en-US" sz="2800" smtClean="0"/>
              <a:t>Diagnosis Based Style</a:t>
            </a:r>
            <a:r>
              <a:rPr lang="ar-SA" sz="2800" smtClean="0"/>
              <a:t>، </a:t>
            </a:r>
            <a:endParaRPr lang="ar-EG" sz="2800" smtClean="0"/>
          </a:p>
          <a:p>
            <a:pPr algn="r" rtl="1" eaLnBrk="1" hangingPunct="1">
              <a:defRPr/>
            </a:pPr>
            <a:r>
              <a:rPr lang="ar-SA" sz="2800" smtClean="0"/>
              <a:t>وهناك الأسلوب ذو المنظور التاريخى أو الارتقائى</a:t>
            </a:r>
            <a:r>
              <a:rPr lang="en-GB" sz="2800" smtClean="0"/>
              <a:t> </a:t>
            </a:r>
            <a:r>
              <a:rPr lang="en-US" sz="2800" smtClean="0"/>
              <a:t>Historically or developmentally Based Style.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ar-EG" smtClean="0"/>
              <a:t>من التشخيص إلي العلاج  :       </a:t>
            </a:r>
            <a:endParaRPr lang="en-US" smtClean="0"/>
          </a:p>
        </p:txBody>
      </p:sp>
      <p:sp>
        <p:nvSpPr>
          <p:cNvPr id="16387" name="Rectangle 3"/>
          <p:cNvSpPr>
            <a:spLocks noGrp="1" noChangeArrowheads="1"/>
          </p:cNvSpPr>
          <p:nvPr>
            <p:ph type="body" idx="1"/>
          </p:nvPr>
        </p:nvSpPr>
        <p:spPr/>
        <p:txBody>
          <a:bodyPr/>
          <a:lstStyle/>
          <a:p>
            <a:pPr marL="609600" indent="-609600" algn="r" rtl="1" eaLnBrk="1" hangingPunct="1">
              <a:lnSpc>
                <a:spcPct val="90000"/>
              </a:lnSpc>
              <a:defRPr/>
            </a:pPr>
            <a:r>
              <a:rPr lang="ar-EG" sz="2800" b="1" u="sng" smtClean="0"/>
              <a:t>ملامح الخطة العلاجية المبنية علي التشخيص</a:t>
            </a:r>
            <a:r>
              <a:rPr lang="ar-EG" sz="2800" smtClean="0"/>
              <a:t> :</a:t>
            </a:r>
          </a:p>
          <a:p>
            <a:pPr marL="609600" indent="-609600" algn="r" rtl="1" eaLnBrk="1" hangingPunct="1">
              <a:lnSpc>
                <a:spcPct val="90000"/>
              </a:lnSpc>
              <a:defRPr/>
            </a:pPr>
            <a:r>
              <a:rPr lang="ar-SA" sz="2800" smtClean="0"/>
              <a:t>انت</a:t>
            </a:r>
            <a:r>
              <a:rPr lang="ar-EG" sz="2800" smtClean="0"/>
              <a:t>ق</a:t>
            </a:r>
            <a:r>
              <a:rPr lang="ar-SA" sz="2800" smtClean="0"/>
              <a:t>اء المنظور النظرى الأكثر ملا</a:t>
            </a:r>
            <a:r>
              <a:rPr lang="ar-EG" sz="2800" smtClean="0"/>
              <a:t>ئ</a:t>
            </a:r>
            <a:r>
              <a:rPr lang="ar-SA" sz="2800" smtClean="0"/>
              <a:t>مة للمريض أو العميل أو صاحب الإعاقة.</a:t>
            </a:r>
          </a:p>
          <a:p>
            <a:pPr marL="609600" indent="-609600" algn="r" rtl="1" eaLnBrk="1" hangingPunct="1">
              <a:lnSpc>
                <a:spcPct val="90000"/>
              </a:lnSpc>
              <a:defRPr/>
            </a:pPr>
            <a:r>
              <a:rPr lang="ar-SA" sz="2800" smtClean="0"/>
              <a:t>الاستفادة من المسلمات </a:t>
            </a:r>
            <a:r>
              <a:rPr lang="en-US" sz="2800" smtClean="0"/>
              <a:t>Premises</a:t>
            </a:r>
            <a:r>
              <a:rPr lang="ar-SA" sz="2800" smtClean="0"/>
              <a:t> والمعلومات الداعمة لتحديد ملامح الحالة وطبيعتها ومستوى الاضطراب فيها.</a:t>
            </a:r>
          </a:p>
          <a:p>
            <a:pPr marL="609600" indent="-609600" algn="r" rtl="1" eaLnBrk="1" hangingPunct="1">
              <a:lnSpc>
                <a:spcPct val="90000"/>
              </a:lnSpc>
              <a:defRPr/>
            </a:pPr>
            <a:r>
              <a:rPr lang="ar-SA" sz="2800" smtClean="0"/>
              <a:t>الاستفادة من وضع مجموعة من الأهداف القصيرة الأمد والطويلة الأمد كملامح أساسية فى خطة العلاج.</a:t>
            </a:r>
          </a:p>
          <a:p>
            <a:pPr marL="609600" indent="-609600" algn="r" rtl="1" eaLnBrk="1" hangingPunct="1">
              <a:lnSpc>
                <a:spcPct val="90000"/>
              </a:lnSpc>
              <a:defRPr/>
            </a:pPr>
            <a:r>
              <a:rPr lang="ar-SA" sz="2800" smtClean="0"/>
              <a:t>تطوير أساليب الكتابة التشخيصية بحيث تصبح أكثر فعالية ومسئولية.</a:t>
            </a:r>
            <a:endParaRPr lang="en-US"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058F1FA486D7448D9E5B3F0D128C1B" ma:contentTypeVersion="0" ma:contentTypeDescription="Create a new document." ma:contentTypeScope="" ma:versionID="c5b1043d63baa51534553f0b070c58e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1309077-3052-4956-94FA-D6FF281F06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E29B466-5645-4F01-840B-9652035DC208}">
  <ds:schemaRefs>
    <ds:schemaRef ds:uri="http://schemas.microsoft.com/sharepoint/v3/contenttype/forms"/>
  </ds:schemaRefs>
</ds:datastoreItem>
</file>

<file path=customXml/itemProps3.xml><?xml version="1.0" encoding="utf-8"?>
<ds:datastoreItem xmlns:ds="http://schemas.openxmlformats.org/officeDocument/2006/customXml" ds:itemID="{3A75572E-11AC-4196-BA4C-D116AB0105C5}">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Textured</Template>
  <TotalTime>501</TotalTime>
  <Words>3533</Words>
  <Application>Microsoft Office PowerPoint</Application>
  <PresentationFormat>عرض على الشاشة (3:4)‏</PresentationFormat>
  <Paragraphs>153</Paragraphs>
  <Slides>42</Slides>
  <Notes>0</Notes>
  <HiddenSlides>0</HiddenSlides>
  <MMClips>0</MMClips>
  <ScaleCrop>false</ScaleCrop>
  <HeadingPairs>
    <vt:vector size="6" baseType="variant">
      <vt:variant>
        <vt:lpstr>الخطوط المستخدمة</vt:lpstr>
      </vt:variant>
      <vt:variant>
        <vt:i4>4</vt:i4>
      </vt:variant>
      <vt:variant>
        <vt:lpstr>سمة</vt:lpstr>
      </vt:variant>
      <vt:variant>
        <vt:i4>1</vt:i4>
      </vt:variant>
      <vt:variant>
        <vt:lpstr>عناوين الشرائح</vt:lpstr>
      </vt:variant>
      <vt:variant>
        <vt:i4>42</vt:i4>
      </vt:variant>
    </vt:vector>
  </HeadingPairs>
  <TitlesOfParts>
    <vt:vector size="47" baseType="lpstr">
      <vt:lpstr>Tahoma</vt:lpstr>
      <vt:lpstr>Arial</vt:lpstr>
      <vt:lpstr>Wingdings</vt:lpstr>
      <vt:lpstr>Calibri</vt:lpstr>
      <vt:lpstr>Textured</vt:lpstr>
      <vt:lpstr>تشخيص ذوى الحالات الخاصة       مفهوم التشخيص :           </vt:lpstr>
      <vt:lpstr>تابع  ) عملية التشخيص :          </vt:lpstr>
      <vt:lpstr>محاضرات في التعلم العلاجي            التشخيص  :      مراحل التشخيص             </vt:lpstr>
      <vt:lpstr>الشريحة 4</vt:lpstr>
      <vt:lpstr>مدخل جديد للتشخيص  تشخيص اضطراب العمليات المعرفية </vt:lpstr>
      <vt:lpstr>تابع ) اضطراب العمليات المعرفية ( مدخل تشخيصي جديد)     </vt:lpstr>
      <vt:lpstr>تابع ) اضطراب العمليات المعرفية ( مدخل تشخيصي جديد)     </vt:lpstr>
      <vt:lpstr>تابع ) عملية التشخيص :         </vt:lpstr>
      <vt:lpstr>من التشخيص إلي العلاج  :       </vt:lpstr>
      <vt:lpstr>تابع ) من التشخيص إلي العلاج :      </vt:lpstr>
      <vt:lpstr>تابع) من التشخيص إلي العلاج :         </vt:lpstr>
      <vt:lpstr>تابع ) من التشخيص إلي العلاج :      </vt:lpstr>
      <vt:lpstr>تابع ) من التشخيص إلي العلاج :         </vt:lpstr>
      <vt:lpstr>تابع ) من التشخيص إلي العلاج :</vt:lpstr>
      <vt:lpstr>أهمية المرحلة الرابعة من التشخيص :        </vt:lpstr>
      <vt:lpstr>تابع ) من التشخيص إلي العلاج :               الوقاية خير من العلاج  - مدخل ارشادي  :        </vt:lpstr>
      <vt:lpstr>تابع ) من التشخيص إلي العلاج :               الوقاية كمدخل ارشادي                   </vt:lpstr>
      <vt:lpstr>تابع ) من التشخيص إلي العلاج :                  الوقاية كمدخل ارشادي                           </vt:lpstr>
      <vt:lpstr>تابع ) من التشخيص إلي العلاج :                  الوقاية كمدخل ارشادي                           </vt:lpstr>
      <vt:lpstr>تابع : من التشخيص إلي العلاج           الوقاية كمدخل ارشادي            </vt:lpstr>
      <vt:lpstr>تابع : من التشخيص إلي العلاج           الوقاية كمدخل ارشادي            </vt:lpstr>
      <vt:lpstr>تابع : من التشخيص إلي العلاج           الوقاية كمدخل ارشادي           </vt:lpstr>
      <vt:lpstr>تابع : من التشخيص إلي العلاج           الوقاية كمدخل ارشادي             </vt:lpstr>
      <vt:lpstr>        تابع : من التشخيص إلي العلاج               الوقاية كمدخل ارشادي </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كيفية رعاية المعاقين (مدخل تربوى)</vt:lpstr>
      <vt:lpstr>1 – خدمات التشخيص :-</vt:lpstr>
      <vt:lpstr>- خدمات الرعاية المبكرة :</vt:lpstr>
      <vt:lpstr>- خدمات الإرشاد الأسرى :</vt:lpstr>
      <vt:lpstr>- الخدمات التعليمية :</vt:lpstr>
      <vt:lpstr>- خدمات التأهيل والتدريب والإعداد المهنى : </vt:lpstr>
      <vt:lpstr>6- خدمات التأهيل الاجتماعى : </vt:lpstr>
      <vt:lpstr>- خدمات التأهيل الطبى :</vt:lpstr>
    </vt:vector>
  </TitlesOfParts>
  <Company>MOUNIR 2005</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التعلم العلاجي  التشخيص  مراحل التشخيص </dc:title>
  <dc:creator>MOUNIR GAMAL</dc:creator>
  <cp:lastModifiedBy>welcome</cp:lastModifiedBy>
  <cp:revision>13</cp:revision>
  <dcterms:created xsi:type="dcterms:W3CDTF">2005-11-14T07:05:57Z</dcterms:created>
  <dcterms:modified xsi:type="dcterms:W3CDTF">2011-08-23T21:20:35Z</dcterms:modified>
</cp:coreProperties>
</file>